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96" r:id="rId3"/>
    <p:sldId id="307" r:id="rId4"/>
    <p:sldId id="300" r:id="rId5"/>
    <p:sldId id="301" r:id="rId6"/>
    <p:sldId id="302" r:id="rId7"/>
    <p:sldId id="308" r:id="rId8"/>
    <p:sldId id="305" r:id="rId9"/>
    <p:sldId id="306" r:id="rId10"/>
    <p:sldId id="292" r:id="rId11"/>
    <p:sldId id="258" r:id="rId12"/>
  </p:sldIdLst>
  <p:sldSz cx="12192000" cy="6858000"/>
  <p:notesSz cx="12192000" cy="6858000"/>
  <p:embeddedFontLst>
    <p:embeddedFont>
      <p:font typeface="Quicksand" panose="020F0502020204030204" pitchFamily="34" charset="0"/>
      <p:regular r:id="rId14"/>
      <p:bold r:id="rId15"/>
      <p:italic r:id="rId16"/>
      <p:boldItalic r:id="rId17"/>
    </p:embeddedFont>
    <p:embeddedFont>
      <p:font typeface="Quicksand SemiBold" panose="020F0502020204030204" pitchFamily="34" charset="0"/>
      <p:regular r:id="rId18"/>
      <p:bold r:id="rId19"/>
      <p:italic r:id="rId20"/>
      <p:bold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84E427A-3D55-4303-BF80-6455036E1DE7}" styleName="Themed Style 1 –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405"/>
    <p:restoredTop sz="94726"/>
  </p:normalViewPr>
  <p:slideViewPr>
    <p:cSldViewPr snapToGrid="0">
      <p:cViewPr varScale="1">
        <p:scale>
          <a:sx n="109" d="100"/>
          <a:sy n="109" d="100"/>
        </p:scale>
        <p:origin x="216" y="42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2928F6-4FFB-BB44-8233-1F5874545958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6657D26B-CE88-0844-8909-AD5A71C107FC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Essential</a:t>
          </a:r>
        </a:p>
      </dgm:t>
    </dgm:pt>
    <dgm:pt modelId="{6338965A-7329-044D-90DA-B5F5D5CC5135}" type="parTrans" cxnId="{E3B1DEF5-252A-184C-A3D2-070FEAFCEAAE}">
      <dgm:prSet/>
      <dgm:spPr/>
      <dgm:t>
        <a:bodyPr/>
        <a:lstStyle/>
        <a:p>
          <a:endParaRPr lang="en-GB"/>
        </a:p>
      </dgm:t>
    </dgm:pt>
    <dgm:pt modelId="{A20A7305-14EA-9A4B-B6A5-5CC08F1493B7}" type="sibTrans" cxnId="{E3B1DEF5-252A-184C-A3D2-070FEAFCEAAE}">
      <dgm:prSet/>
      <dgm:spPr/>
      <dgm:t>
        <a:bodyPr/>
        <a:lstStyle/>
        <a:p>
          <a:endParaRPr lang="en-GB"/>
        </a:p>
      </dgm:t>
    </dgm:pt>
    <dgm:pt modelId="{CDDC4799-BBCA-5144-ADAA-22597FC10F21}">
      <dgm:prSet/>
      <dgm:spPr/>
      <dgm:t>
        <a:bodyPr/>
        <a:lstStyle/>
        <a:p>
          <a:r>
            <a:rPr lang="en-MK"/>
            <a:t>this indicator must be achieved to pass the checklist</a:t>
          </a:r>
        </a:p>
      </dgm:t>
    </dgm:pt>
    <dgm:pt modelId="{817A4D1D-3CBE-0D46-AFDE-5484109AF871}" type="parTrans" cxnId="{7C0F21ED-9882-6440-AB89-5B02049DEDC7}">
      <dgm:prSet/>
      <dgm:spPr/>
      <dgm:t>
        <a:bodyPr/>
        <a:lstStyle/>
        <a:p>
          <a:endParaRPr lang="en-GB"/>
        </a:p>
      </dgm:t>
    </dgm:pt>
    <dgm:pt modelId="{170F02A4-E929-044C-A0BC-CB05F3C30E5B}" type="sibTrans" cxnId="{7C0F21ED-9882-6440-AB89-5B02049DEDC7}">
      <dgm:prSet/>
      <dgm:spPr/>
      <dgm:t>
        <a:bodyPr/>
        <a:lstStyle/>
        <a:p>
          <a:endParaRPr lang="en-GB"/>
        </a:p>
      </dgm:t>
    </dgm:pt>
    <dgm:pt modelId="{8C0D9C01-E546-BC44-AC9D-093BD023ED14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Optional</a:t>
          </a:r>
        </a:p>
      </dgm:t>
    </dgm:pt>
    <dgm:pt modelId="{8AA72535-9716-2648-96F8-22D8BA2B4B33}" type="parTrans" cxnId="{D45A151B-9805-484B-AC82-4AFF365F5BB7}">
      <dgm:prSet/>
      <dgm:spPr/>
      <dgm:t>
        <a:bodyPr/>
        <a:lstStyle/>
        <a:p>
          <a:endParaRPr lang="en-GB"/>
        </a:p>
      </dgm:t>
    </dgm:pt>
    <dgm:pt modelId="{4D94838F-5EC6-4A48-A48D-B5183F55934C}" type="sibTrans" cxnId="{D45A151B-9805-484B-AC82-4AFF365F5BB7}">
      <dgm:prSet/>
      <dgm:spPr/>
      <dgm:t>
        <a:bodyPr/>
        <a:lstStyle/>
        <a:p>
          <a:endParaRPr lang="en-GB"/>
        </a:p>
      </dgm:t>
    </dgm:pt>
    <dgm:pt modelId="{11E2E595-492F-4543-9505-3FEFB8926CE5}">
      <dgm:prSet/>
      <dgm:spPr/>
      <dgm:t>
        <a:bodyPr/>
        <a:lstStyle/>
        <a:p>
          <a:r>
            <a:rPr lang="en-MK" dirty="0"/>
            <a:t>this indicator is a nice to have feature that increases your quality in the respective checklist area</a:t>
          </a:r>
        </a:p>
      </dgm:t>
    </dgm:pt>
    <dgm:pt modelId="{2CBE830D-027D-4B4C-8BE6-71A0664EB943}" type="parTrans" cxnId="{515AE835-293B-1E44-BFA7-78062F8BAAC3}">
      <dgm:prSet/>
      <dgm:spPr/>
      <dgm:t>
        <a:bodyPr/>
        <a:lstStyle/>
        <a:p>
          <a:endParaRPr lang="en-GB"/>
        </a:p>
      </dgm:t>
    </dgm:pt>
    <dgm:pt modelId="{6243A0BD-B6EE-374A-AEA4-16696288178B}" type="sibTrans" cxnId="{515AE835-293B-1E44-BFA7-78062F8BAAC3}">
      <dgm:prSet/>
      <dgm:spPr/>
      <dgm:t>
        <a:bodyPr/>
        <a:lstStyle/>
        <a:p>
          <a:endParaRPr lang="en-GB"/>
        </a:p>
      </dgm:t>
    </dgm:pt>
    <dgm:pt modelId="{620E586A-0976-AC42-8CD8-935077104E7B}" type="pres">
      <dgm:prSet presAssocID="{482928F6-4FFB-BB44-8233-1F5874545958}" presName="linear" presStyleCnt="0">
        <dgm:presLayoutVars>
          <dgm:dir/>
          <dgm:animLvl val="lvl"/>
          <dgm:resizeHandles val="exact"/>
        </dgm:presLayoutVars>
      </dgm:prSet>
      <dgm:spPr/>
    </dgm:pt>
    <dgm:pt modelId="{1CC53ABE-B969-6B48-9940-14017723770E}" type="pres">
      <dgm:prSet presAssocID="{6657D26B-CE88-0844-8909-AD5A71C107FC}" presName="parentLin" presStyleCnt="0"/>
      <dgm:spPr/>
    </dgm:pt>
    <dgm:pt modelId="{7DB69F3F-8E65-BF40-A897-D28261051EDD}" type="pres">
      <dgm:prSet presAssocID="{6657D26B-CE88-0844-8909-AD5A71C107FC}" presName="parentLeftMargin" presStyleLbl="node1" presStyleIdx="0" presStyleCnt="2"/>
      <dgm:spPr/>
    </dgm:pt>
    <dgm:pt modelId="{28033CC3-38F1-B94E-84DA-9EB873D759EE}" type="pres">
      <dgm:prSet presAssocID="{6657D26B-CE88-0844-8909-AD5A71C107FC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0D7B8B4-4710-E346-AA7E-2E26034DBC52}" type="pres">
      <dgm:prSet presAssocID="{6657D26B-CE88-0844-8909-AD5A71C107FC}" presName="negativeSpace" presStyleCnt="0"/>
      <dgm:spPr/>
    </dgm:pt>
    <dgm:pt modelId="{FF401FF3-A750-8341-A361-3112E95389EF}" type="pres">
      <dgm:prSet presAssocID="{6657D26B-CE88-0844-8909-AD5A71C107FC}" presName="childText" presStyleLbl="conFgAcc1" presStyleIdx="0" presStyleCnt="2">
        <dgm:presLayoutVars>
          <dgm:bulletEnabled val="1"/>
        </dgm:presLayoutVars>
      </dgm:prSet>
      <dgm:spPr/>
    </dgm:pt>
    <dgm:pt modelId="{CF42C95B-AD6B-4245-92E4-ACE7CB46EF9E}" type="pres">
      <dgm:prSet presAssocID="{A20A7305-14EA-9A4B-B6A5-5CC08F1493B7}" presName="spaceBetweenRectangles" presStyleCnt="0"/>
      <dgm:spPr/>
    </dgm:pt>
    <dgm:pt modelId="{F60F8798-24BD-F740-A935-13C690291836}" type="pres">
      <dgm:prSet presAssocID="{8C0D9C01-E546-BC44-AC9D-093BD023ED14}" presName="parentLin" presStyleCnt="0"/>
      <dgm:spPr/>
    </dgm:pt>
    <dgm:pt modelId="{DAC66340-14E6-5143-94DE-54410272FBFF}" type="pres">
      <dgm:prSet presAssocID="{8C0D9C01-E546-BC44-AC9D-093BD023ED14}" presName="parentLeftMargin" presStyleLbl="node1" presStyleIdx="0" presStyleCnt="2"/>
      <dgm:spPr/>
    </dgm:pt>
    <dgm:pt modelId="{4CFB1027-683F-0A40-AFDF-D9637281D275}" type="pres">
      <dgm:prSet presAssocID="{8C0D9C01-E546-BC44-AC9D-093BD023ED14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182F584D-7C88-3F40-85A8-8EEEEAB2A57A}" type="pres">
      <dgm:prSet presAssocID="{8C0D9C01-E546-BC44-AC9D-093BD023ED14}" presName="negativeSpace" presStyleCnt="0"/>
      <dgm:spPr/>
    </dgm:pt>
    <dgm:pt modelId="{1BB1168B-86F8-EA44-9DA2-7F85B10A4E3F}" type="pres">
      <dgm:prSet presAssocID="{8C0D9C01-E546-BC44-AC9D-093BD023ED14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A0D40406-1BA6-8043-AC17-2C3E85ECFEFA}" type="presOf" srcId="{482928F6-4FFB-BB44-8233-1F5874545958}" destId="{620E586A-0976-AC42-8CD8-935077104E7B}" srcOrd="0" destOrd="0" presId="urn:microsoft.com/office/officeart/2005/8/layout/list1"/>
    <dgm:cxn modelId="{96DB7E07-9207-AD4B-B977-988FD77571C1}" type="presOf" srcId="{8C0D9C01-E546-BC44-AC9D-093BD023ED14}" destId="{4CFB1027-683F-0A40-AFDF-D9637281D275}" srcOrd="1" destOrd="0" presId="urn:microsoft.com/office/officeart/2005/8/layout/list1"/>
    <dgm:cxn modelId="{D45A151B-9805-484B-AC82-4AFF365F5BB7}" srcId="{482928F6-4FFB-BB44-8233-1F5874545958}" destId="{8C0D9C01-E546-BC44-AC9D-093BD023ED14}" srcOrd="1" destOrd="0" parTransId="{8AA72535-9716-2648-96F8-22D8BA2B4B33}" sibTransId="{4D94838F-5EC6-4A48-A48D-B5183F55934C}"/>
    <dgm:cxn modelId="{A6E59E28-D09E-3B42-A06F-930800AE6ED7}" type="presOf" srcId="{6657D26B-CE88-0844-8909-AD5A71C107FC}" destId="{28033CC3-38F1-B94E-84DA-9EB873D759EE}" srcOrd="1" destOrd="0" presId="urn:microsoft.com/office/officeart/2005/8/layout/list1"/>
    <dgm:cxn modelId="{515AE835-293B-1E44-BFA7-78062F8BAAC3}" srcId="{8C0D9C01-E546-BC44-AC9D-093BD023ED14}" destId="{11E2E595-492F-4543-9505-3FEFB8926CE5}" srcOrd="0" destOrd="0" parTransId="{2CBE830D-027D-4B4C-8BE6-71A0664EB943}" sibTransId="{6243A0BD-B6EE-374A-AEA4-16696288178B}"/>
    <dgm:cxn modelId="{C3ACD87F-AA01-D445-924C-4A7D1620BE97}" type="presOf" srcId="{6657D26B-CE88-0844-8909-AD5A71C107FC}" destId="{7DB69F3F-8E65-BF40-A897-D28261051EDD}" srcOrd="0" destOrd="0" presId="urn:microsoft.com/office/officeart/2005/8/layout/list1"/>
    <dgm:cxn modelId="{7AE82C87-BF7A-3F4A-BA02-B731D08FB0F7}" type="presOf" srcId="{8C0D9C01-E546-BC44-AC9D-093BD023ED14}" destId="{DAC66340-14E6-5143-94DE-54410272FBFF}" srcOrd="0" destOrd="0" presId="urn:microsoft.com/office/officeart/2005/8/layout/list1"/>
    <dgm:cxn modelId="{80CB88D5-F422-CB4F-84CD-9141F06E988D}" type="presOf" srcId="{CDDC4799-BBCA-5144-ADAA-22597FC10F21}" destId="{FF401FF3-A750-8341-A361-3112E95389EF}" srcOrd="0" destOrd="0" presId="urn:microsoft.com/office/officeart/2005/8/layout/list1"/>
    <dgm:cxn modelId="{7C0F21ED-9882-6440-AB89-5B02049DEDC7}" srcId="{6657D26B-CE88-0844-8909-AD5A71C107FC}" destId="{CDDC4799-BBCA-5144-ADAA-22597FC10F21}" srcOrd="0" destOrd="0" parTransId="{817A4D1D-3CBE-0D46-AFDE-5484109AF871}" sibTransId="{170F02A4-E929-044C-A0BC-CB05F3C30E5B}"/>
    <dgm:cxn modelId="{FE8CD8F5-8E17-FB46-9B6A-0E38CEFB9012}" type="presOf" srcId="{11E2E595-492F-4543-9505-3FEFB8926CE5}" destId="{1BB1168B-86F8-EA44-9DA2-7F85B10A4E3F}" srcOrd="0" destOrd="0" presId="urn:microsoft.com/office/officeart/2005/8/layout/list1"/>
    <dgm:cxn modelId="{E3B1DEF5-252A-184C-A3D2-070FEAFCEAAE}" srcId="{482928F6-4FFB-BB44-8233-1F5874545958}" destId="{6657D26B-CE88-0844-8909-AD5A71C107FC}" srcOrd="0" destOrd="0" parTransId="{6338965A-7329-044D-90DA-B5F5D5CC5135}" sibTransId="{A20A7305-14EA-9A4B-B6A5-5CC08F1493B7}"/>
    <dgm:cxn modelId="{F7451D03-1AE0-074F-AA59-9F5D9E455AD0}" type="presParOf" srcId="{620E586A-0976-AC42-8CD8-935077104E7B}" destId="{1CC53ABE-B969-6B48-9940-14017723770E}" srcOrd="0" destOrd="0" presId="urn:microsoft.com/office/officeart/2005/8/layout/list1"/>
    <dgm:cxn modelId="{E91F3BCB-0DDD-834F-8DBA-5B3444786642}" type="presParOf" srcId="{1CC53ABE-B969-6B48-9940-14017723770E}" destId="{7DB69F3F-8E65-BF40-A897-D28261051EDD}" srcOrd="0" destOrd="0" presId="urn:microsoft.com/office/officeart/2005/8/layout/list1"/>
    <dgm:cxn modelId="{0AF59919-21B7-1447-8141-998880C61813}" type="presParOf" srcId="{1CC53ABE-B969-6B48-9940-14017723770E}" destId="{28033CC3-38F1-B94E-84DA-9EB873D759EE}" srcOrd="1" destOrd="0" presId="urn:microsoft.com/office/officeart/2005/8/layout/list1"/>
    <dgm:cxn modelId="{B24C8856-0E59-F142-A55C-DD26D91D3077}" type="presParOf" srcId="{620E586A-0976-AC42-8CD8-935077104E7B}" destId="{10D7B8B4-4710-E346-AA7E-2E26034DBC52}" srcOrd="1" destOrd="0" presId="urn:microsoft.com/office/officeart/2005/8/layout/list1"/>
    <dgm:cxn modelId="{C98FE282-D222-E74C-ABF8-4E77CC17ED88}" type="presParOf" srcId="{620E586A-0976-AC42-8CD8-935077104E7B}" destId="{FF401FF3-A750-8341-A361-3112E95389EF}" srcOrd="2" destOrd="0" presId="urn:microsoft.com/office/officeart/2005/8/layout/list1"/>
    <dgm:cxn modelId="{CD99D77A-5221-384F-8E29-DB8E3A8DBB46}" type="presParOf" srcId="{620E586A-0976-AC42-8CD8-935077104E7B}" destId="{CF42C95B-AD6B-4245-92E4-ACE7CB46EF9E}" srcOrd="3" destOrd="0" presId="urn:microsoft.com/office/officeart/2005/8/layout/list1"/>
    <dgm:cxn modelId="{F5382193-8F1D-8C4D-A404-383566C71F35}" type="presParOf" srcId="{620E586A-0976-AC42-8CD8-935077104E7B}" destId="{F60F8798-24BD-F740-A935-13C690291836}" srcOrd="4" destOrd="0" presId="urn:microsoft.com/office/officeart/2005/8/layout/list1"/>
    <dgm:cxn modelId="{DDD6BBE8-11A9-614D-91BD-6E78878C1889}" type="presParOf" srcId="{F60F8798-24BD-F740-A935-13C690291836}" destId="{DAC66340-14E6-5143-94DE-54410272FBFF}" srcOrd="0" destOrd="0" presId="urn:microsoft.com/office/officeart/2005/8/layout/list1"/>
    <dgm:cxn modelId="{D454D912-1D5C-E647-8BC0-258760AE54C8}" type="presParOf" srcId="{F60F8798-24BD-F740-A935-13C690291836}" destId="{4CFB1027-683F-0A40-AFDF-D9637281D275}" srcOrd="1" destOrd="0" presId="urn:microsoft.com/office/officeart/2005/8/layout/list1"/>
    <dgm:cxn modelId="{504D1993-7674-3044-A746-9D7E8E49DF69}" type="presParOf" srcId="{620E586A-0976-AC42-8CD8-935077104E7B}" destId="{182F584D-7C88-3F40-85A8-8EEEEAB2A57A}" srcOrd="5" destOrd="0" presId="urn:microsoft.com/office/officeart/2005/8/layout/list1"/>
    <dgm:cxn modelId="{68FE6B24-5169-AC4C-A50B-D6E294241F1C}" type="presParOf" srcId="{620E586A-0976-AC42-8CD8-935077104E7B}" destId="{1BB1168B-86F8-EA44-9DA2-7F85B10A4E3F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FD2425-41E9-D442-9755-636D07141BA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1C7D7A6-DD67-2443-86D0-F0920CE4142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clearly state its target audience?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8E2D2581-F7F6-284D-8AD2-BD0CEA0499D0}" type="parTrans" cxnId="{E17D2D4D-1323-DC49-AAA2-764F6634FA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31F9525-EE3A-D845-BD77-140D0E15FDBF}" type="sibTrans" cxnId="{E17D2D4D-1323-DC49-AAA2-764F6634FA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01359D6-A132-9647-9D2A-716A79794006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state the level of expertise it is required from its audience?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95DE05C7-99BC-8748-810D-144D2F2C7993}" type="parTrans" cxnId="{829FF247-4579-BF42-9F46-8AA1F414EF9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6966496-5053-024A-B471-E3D6BFA6B63F}" type="sibTrans" cxnId="{829FF247-4579-BF42-9F46-8AA1F414EF96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A564F30-2AA6-784C-95C1-B4C1E76B1FEC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49D070F3-87F4-644C-9032-9C492923894C}" type="parTrans" cxnId="{C81D7883-85F6-7C49-A25F-5AD7776F8A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91CECE4-9718-3542-A204-E421EFFEDC13}" type="sibTrans" cxnId="{C81D7883-85F6-7C49-A25F-5AD7776F8A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A54D41F-6C01-C94A-8EAB-35B53CD239F9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CF6AF771-EFA4-0748-9647-18784EA48069}" type="parTrans" cxnId="{20AF09E1-575E-9C40-993C-FE4D07FB2E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79CA2E4F-C85F-7F4C-96C2-6ADFAC09CC33}" type="sibTrans" cxnId="{20AF09E1-575E-9C40-993C-FE4D07FB2E2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E4A500D5-0685-AD4F-82CF-D28EB2A38D3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title clearly describe what it offers? syllabus (metadata)&#13;&#10;Does the learning material include its goal? syllabus (metadata)&#13;&#10;Does the learning material clearly state its target audience? syllabus (metadata)&#13;&#10;Does the learning material state the level of expertise it is required from its audience? syllabus (metadata)&#13;&#10;Are the learning objectives/outcomes specific, well-defined, and measurable? syllabus (metadata)"/>
        </a:ext>
      </dgm:extLst>
    </dgm:pt>
    <dgm:pt modelId="{24A9EA0B-F1C7-0D42-88B9-D38ED72FD82E}" type="parTrans" cxnId="{8A628188-A25D-7247-B8B0-633EC0F043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CE776A0-0152-9548-9418-7A70087EB34E}" type="sibTrans" cxnId="{8A628188-A25D-7247-B8B0-633EC0F043E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3CED208-BCBC-AE46-84C3-0135524859C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title clearly describe what it offers?</a:t>
          </a:r>
          <a:endParaRPr lang="en-MK" dirty="0">
            <a:solidFill>
              <a:schemeClr val="tx1"/>
            </a:solidFill>
          </a:endParaRPr>
        </a:p>
      </dgm:t>
    </dgm:pt>
    <dgm:pt modelId="{86CDCE98-D355-9346-A7F5-B57D637C6FCB}" type="sibTrans" cxnId="{D5B9EC25-A415-1940-9E36-96A8D4A824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CE4A67-2B9C-B845-AF8A-EA809E31E0F4}" type="parTrans" cxnId="{D5B9EC25-A415-1940-9E36-96A8D4A824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5E25788-E18A-BF40-BA84-0B9C25547809}" type="pres">
      <dgm:prSet presAssocID="{15FD2425-41E9-D442-9755-636D07141BA7}" presName="linear" presStyleCnt="0">
        <dgm:presLayoutVars>
          <dgm:animLvl val="lvl"/>
          <dgm:resizeHandles val="exact"/>
        </dgm:presLayoutVars>
      </dgm:prSet>
      <dgm:spPr/>
    </dgm:pt>
    <dgm:pt modelId="{3E68C4AD-0034-4A4F-8CC8-EA29B5A41F46}" type="pres">
      <dgm:prSet presAssocID="{53CED208-BCBC-AE46-84C3-0135524859C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4457221-F486-E043-B9CF-F999378E7AC7}" type="pres">
      <dgm:prSet presAssocID="{53CED208-BCBC-AE46-84C3-0135524859CB}" presName="childText" presStyleLbl="revTx" presStyleIdx="0" presStyleCnt="3">
        <dgm:presLayoutVars>
          <dgm:bulletEnabled val="1"/>
        </dgm:presLayoutVars>
      </dgm:prSet>
      <dgm:spPr/>
    </dgm:pt>
    <dgm:pt modelId="{F6DCFE5C-C164-334C-9941-BD81473B2D05}" type="pres">
      <dgm:prSet presAssocID="{31C7D7A6-DD67-2443-86D0-F0920CE4142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A4B2BD4-7ECC-964E-8B24-742BBB23C321}" type="pres">
      <dgm:prSet presAssocID="{31C7D7A6-DD67-2443-86D0-F0920CE41425}" presName="childText" presStyleLbl="revTx" presStyleIdx="1" presStyleCnt="3">
        <dgm:presLayoutVars>
          <dgm:bulletEnabled val="1"/>
        </dgm:presLayoutVars>
      </dgm:prSet>
      <dgm:spPr/>
    </dgm:pt>
    <dgm:pt modelId="{0F950A83-A289-A048-A57D-E296A5D5DAA3}" type="pres">
      <dgm:prSet presAssocID="{101359D6-A132-9647-9D2A-716A79794006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FD5C302-703E-824F-938E-CCA8DFFBBCA5}" type="pres">
      <dgm:prSet presAssocID="{101359D6-A132-9647-9D2A-716A79794006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45DA7001-D8CE-AA40-AF0C-14F7FF9A248A}" type="presOf" srcId="{EA564F30-2AA6-784C-95C1-B4C1E76B1FEC}" destId="{D4457221-F486-E043-B9CF-F999378E7AC7}" srcOrd="0" destOrd="0" presId="urn:microsoft.com/office/officeart/2005/8/layout/vList2"/>
    <dgm:cxn modelId="{D5B9EC25-A415-1940-9E36-96A8D4A82482}" srcId="{15FD2425-41E9-D442-9755-636D07141BA7}" destId="{53CED208-BCBC-AE46-84C3-0135524859CB}" srcOrd="0" destOrd="0" parTransId="{4ECE4A67-2B9C-B845-AF8A-EA809E31E0F4}" sibTransId="{86CDCE98-D355-9346-A7F5-B57D637C6FCB}"/>
    <dgm:cxn modelId="{829FF247-4579-BF42-9F46-8AA1F414EF96}" srcId="{15FD2425-41E9-D442-9755-636D07141BA7}" destId="{101359D6-A132-9647-9D2A-716A79794006}" srcOrd="2" destOrd="0" parTransId="{95DE05C7-99BC-8748-810D-144D2F2C7993}" sibTransId="{D6966496-5053-024A-B471-E3D6BFA6B63F}"/>
    <dgm:cxn modelId="{E17D2D4D-1323-DC49-AAA2-764F6634FA82}" srcId="{15FD2425-41E9-D442-9755-636D07141BA7}" destId="{31C7D7A6-DD67-2443-86D0-F0920CE41425}" srcOrd="1" destOrd="0" parTransId="{8E2D2581-F7F6-284D-8AD2-BD0CEA0499D0}" sibTransId="{031F9525-EE3A-D845-BD77-140D0E15FDBF}"/>
    <dgm:cxn modelId="{59230171-0B7B-7443-B737-3DC7F70AE46B}" type="presOf" srcId="{15FD2425-41E9-D442-9755-636D07141BA7}" destId="{65E25788-E18A-BF40-BA84-0B9C25547809}" srcOrd="0" destOrd="0" presId="urn:microsoft.com/office/officeart/2005/8/layout/vList2"/>
    <dgm:cxn modelId="{C81D7883-85F6-7C49-A25F-5AD7776F8AE1}" srcId="{53CED208-BCBC-AE46-84C3-0135524859CB}" destId="{EA564F30-2AA6-784C-95C1-B4C1E76B1FEC}" srcOrd="0" destOrd="0" parTransId="{49D070F3-87F4-644C-9032-9C492923894C}" sibTransId="{091CECE4-9718-3542-A204-E421EFFEDC13}"/>
    <dgm:cxn modelId="{8A628188-A25D-7247-B8B0-633EC0F043E1}" srcId="{101359D6-A132-9647-9D2A-716A79794006}" destId="{E4A500D5-0685-AD4F-82CF-D28EB2A38D3A}" srcOrd="0" destOrd="0" parTransId="{24A9EA0B-F1C7-0D42-88B9-D38ED72FD82E}" sibTransId="{9CE776A0-0152-9548-9418-7A70087EB34E}"/>
    <dgm:cxn modelId="{6388E695-9B7D-9A45-820C-DAA18460B49C}" type="presOf" srcId="{101359D6-A132-9647-9D2A-716A79794006}" destId="{0F950A83-A289-A048-A57D-E296A5D5DAA3}" srcOrd="0" destOrd="0" presId="urn:microsoft.com/office/officeart/2005/8/layout/vList2"/>
    <dgm:cxn modelId="{C0BB589D-9BFA-5A42-80AF-D508CE72F77C}" type="presOf" srcId="{9A54D41F-6C01-C94A-8EAB-35B53CD239F9}" destId="{EA4B2BD4-7ECC-964E-8B24-742BBB23C321}" srcOrd="0" destOrd="0" presId="urn:microsoft.com/office/officeart/2005/8/layout/vList2"/>
    <dgm:cxn modelId="{C60EA0AC-32F3-954F-B577-C19973A9704B}" type="presOf" srcId="{53CED208-BCBC-AE46-84C3-0135524859CB}" destId="{3E68C4AD-0034-4A4F-8CC8-EA29B5A41F46}" srcOrd="0" destOrd="0" presId="urn:microsoft.com/office/officeart/2005/8/layout/vList2"/>
    <dgm:cxn modelId="{20AF09E1-575E-9C40-993C-FE4D07FB2E22}" srcId="{31C7D7A6-DD67-2443-86D0-F0920CE41425}" destId="{9A54D41F-6C01-C94A-8EAB-35B53CD239F9}" srcOrd="0" destOrd="0" parTransId="{CF6AF771-EFA4-0748-9647-18784EA48069}" sibTransId="{79CA2E4F-C85F-7F4C-96C2-6ADFAC09CC33}"/>
    <dgm:cxn modelId="{CF3DFEED-5BCF-0040-A268-126B03BE6088}" type="presOf" srcId="{31C7D7A6-DD67-2443-86D0-F0920CE41425}" destId="{F6DCFE5C-C164-334C-9941-BD81473B2D05}" srcOrd="0" destOrd="0" presId="urn:microsoft.com/office/officeart/2005/8/layout/vList2"/>
    <dgm:cxn modelId="{BCEBA4F2-D909-ED40-B69A-A3E36A26A2A6}" type="presOf" srcId="{E4A500D5-0685-AD4F-82CF-D28EB2A38D3A}" destId="{5FD5C302-703E-824F-938E-CCA8DFFBBCA5}" srcOrd="0" destOrd="0" presId="urn:microsoft.com/office/officeart/2005/8/layout/vList2"/>
    <dgm:cxn modelId="{F8A9CA8F-25D5-DD4A-A6CA-1DDF0DD0A579}" type="presParOf" srcId="{65E25788-E18A-BF40-BA84-0B9C25547809}" destId="{3E68C4AD-0034-4A4F-8CC8-EA29B5A41F46}" srcOrd="0" destOrd="0" presId="urn:microsoft.com/office/officeart/2005/8/layout/vList2"/>
    <dgm:cxn modelId="{528583B3-22A1-D244-B72B-8B00314A63C3}" type="presParOf" srcId="{65E25788-E18A-BF40-BA84-0B9C25547809}" destId="{D4457221-F486-E043-B9CF-F999378E7AC7}" srcOrd="1" destOrd="0" presId="urn:microsoft.com/office/officeart/2005/8/layout/vList2"/>
    <dgm:cxn modelId="{E0B54592-0A45-B64A-816F-1EB5876F194A}" type="presParOf" srcId="{65E25788-E18A-BF40-BA84-0B9C25547809}" destId="{F6DCFE5C-C164-334C-9941-BD81473B2D05}" srcOrd="2" destOrd="0" presId="urn:microsoft.com/office/officeart/2005/8/layout/vList2"/>
    <dgm:cxn modelId="{A48E25D3-1647-0B4B-BC42-58C80819A52A}" type="presParOf" srcId="{65E25788-E18A-BF40-BA84-0B9C25547809}" destId="{EA4B2BD4-7ECC-964E-8B24-742BBB23C321}" srcOrd="3" destOrd="0" presId="urn:microsoft.com/office/officeart/2005/8/layout/vList2"/>
    <dgm:cxn modelId="{68ACDB32-417A-784A-B265-6D6F223301DA}" type="presParOf" srcId="{65E25788-E18A-BF40-BA84-0B9C25547809}" destId="{0F950A83-A289-A048-A57D-E296A5D5DAA3}" srcOrd="4" destOrd="0" presId="urn:microsoft.com/office/officeart/2005/8/layout/vList2"/>
    <dgm:cxn modelId="{EDC9862B-7B8D-F34C-BBB9-DB8E8C7014E9}" type="presParOf" srcId="{65E25788-E18A-BF40-BA84-0B9C25547809}" destId="{5FD5C302-703E-824F-938E-CCA8DFFBBCA5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D070489-DDDC-6546-992B-C58E5242F387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71C9E810-FEA4-9240-8D2C-F3147ABFC04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state the date when it was published and/or the date of the newest version?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6CD28AE3-514B-4244-9DAD-88FF9C4ADA41}" type="parTrans" cxnId="{47E4D2C3-C397-2747-922E-D241A84548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DE5D3AF-DFF6-4148-9D11-186C16B963AE}" type="sibTrans" cxnId="{47E4D2C3-C397-2747-922E-D241A8454882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CBF9E951-A77B-E141-9CF1-60857689BDC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56786B6A-6858-A143-B410-FE2F165C59D5}" type="parTrans" cxnId="{86EFC765-5D4C-ED4D-A521-08EEC3AD94A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2B93CDA-DE95-EC40-8A3B-700660076A5E}" type="sibTrans" cxnId="{86EFC765-5D4C-ED4D-A521-08EEC3AD94AF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CF15CA8-F405-CE4A-85F6-3CF2B78BBD7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Does the learning material specify the developer/author of the learning material?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1CC618F2-0879-C54B-9773-661A32CB231B}" type="parTrans" cxnId="{2ABCDA05-3617-7A4A-9DA5-4665A9BA8453}">
      <dgm:prSet/>
      <dgm:spPr/>
      <dgm:t>
        <a:bodyPr/>
        <a:lstStyle/>
        <a:p>
          <a:endParaRPr lang="en-GB"/>
        </a:p>
      </dgm:t>
    </dgm:pt>
    <dgm:pt modelId="{98F95B9E-8E7E-6A44-9CCA-8118BA41DBB7}" type="sibTrans" cxnId="{2ABCDA05-3617-7A4A-9DA5-4665A9BA8453}">
      <dgm:prSet/>
      <dgm:spPr/>
      <dgm:t>
        <a:bodyPr/>
        <a:lstStyle/>
        <a:p>
          <a:endParaRPr lang="en-GB"/>
        </a:p>
      </dgm:t>
    </dgm:pt>
    <dgm:pt modelId="{E521899C-8406-3D44-BF81-E88FD488D2C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464182A5-D7A4-394E-9E54-2FF6E0849699}" type="parTrans" cxnId="{AC192F88-21A3-9843-842D-816B679024FE}">
      <dgm:prSet/>
      <dgm:spPr/>
      <dgm:t>
        <a:bodyPr/>
        <a:lstStyle/>
        <a:p>
          <a:endParaRPr lang="en-GB"/>
        </a:p>
      </dgm:t>
    </dgm:pt>
    <dgm:pt modelId="{D3CFCAA7-6F10-BB45-8B37-F7AE77235F60}" type="sibTrans" cxnId="{AC192F88-21A3-9843-842D-816B679024FE}">
      <dgm:prSet/>
      <dgm:spPr/>
      <dgm:t>
        <a:bodyPr/>
        <a:lstStyle/>
        <a:p>
          <a:endParaRPr lang="en-GB"/>
        </a:p>
      </dgm:t>
    </dgm:pt>
    <dgm:pt modelId="{68FA9183-9029-4B42-9DB6-CCA5E4C762A6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Does the learning material state the language used?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states the expected duration of the training? syllabus&#13;&#10;Does the learning material specify the developer/author of the learning material? syllabus&#13;&#10;Does the learning material specify the trainer/s of the learning material? syllabus&#13;&#10;If applicable, does the learning material explain the required tools/software/infrastructure as well as acceptable assignment submission types? syllabus + learning unit&#13;&#10;Does the learning material include any assignment? Are assessment strategies consistent with learning material objectives and are clearly stated? activities&#13;&#10;Is grading policy provided in a manner that clearly defines expectations for the learning material and respective assignments? quiz strategy"/>
        </a:ext>
      </dgm:extLst>
    </dgm:pt>
    <dgm:pt modelId="{C6F214A2-1038-2043-B7D9-D72ED3B8A1E2}" type="parTrans" cxnId="{A24CF734-F299-9E48-A0E0-7EB65A7E8281}">
      <dgm:prSet/>
      <dgm:spPr/>
      <dgm:t>
        <a:bodyPr/>
        <a:lstStyle/>
        <a:p>
          <a:endParaRPr lang="en-GB"/>
        </a:p>
      </dgm:t>
    </dgm:pt>
    <dgm:pt modelId="{47DB583F-0F7F-7147-B688-0D2D1A967001}" type="sibTrans" cxnId="{A24CF734-F299-9E48-A0E0-7EB65A7E8281}">
      <dgm:prSet/>
      <dgm:spPr/>
      <dgm:t>
        <a:bodyPr/>
        <a:lstStyle/>
        <a:p>
          <a:endParaRPr lang="en-GB"/>
        </a:p>
      </dgm:t>
    </dgm:pt>
    <dgm:pt modelId="{927F76CC-8971-9741-AA6B-7066CCCD8C1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116544D1-5413-B549-ABBA-20FA288DD042}" type="parTrans" cxnId="{D83C20BA-5184-F846-BEF4-6452BC3E1434}">
      <dgm:prSet/>
      <dgm:spPr/>
      <dgm:t>
        <a:bodyPr/>
        <a:lstStyle/>
        <a:p>
          <a:endParaRPr lang="en-GB"/>
        </a:p>
      </dgm:t>
    </dgm:pt>
    <dgm:pt modelId="{99AD5264-8FEB-CB41-A053-EA84EAA41EB9}" type="sibTrans" cxnId="{D83C20BA-5184-F846-BEF4-6452BC3E1434}">
      <dgm:prSet/>
      <dgm:spPr/>
      <dgm:t>
        <a:bodyPr/>
        <a:lstStyle/>
        <a:p>
          <a:endParaRPr lang="en-GB"/>
        </a:p>
      </dgm:t>
    </dgm:pt>
    <dgm:pt modelId="{51BFA9E7-6345-CE4B-9BBA-65F4B7D54E50}" type="pres">
      <dgm:prSet presAssocID="{8D070489-DDDC-6546-992B-C58E5242F387}" presName="linear" presStyleCnt="0">
        <dgm:presLayoutVars>
          <dgm:animLvl val="lvl"/>
          <dgm:resizeHandles val="exact"/>
        </dgm:presLayoutVars>
      </dgm:prSet>
      <dgm:spPr/>
    </dgm:pt>
    <dgm:pt modelId="{E8333C91-0C20-1F42-924E-141E0D626ADE}" type="pres">
      <dgm:prSet presAssocID="{71C9E810-FEA4-9240-8D2C-F3147ABFC04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EC7E4B7-EADD-5B4E-A40A-D12963F2EB25}" type="pres">
      <dgm:prSet presAssocID="{71C9E810-FEA4-9240-8D2C-F3147ABFC041}" presName="childText" presStyleLbl="revTx" presStyleIdx="0" presStyleCnt="3">
        <dgm:presLayoutVars>
          <dgm:bulletEnabled val="1"/>
        </dgm:presLayoutVars>
      </dgm:prSet>
      <dgm:spPr/>
    </dgm:pt>
    <dgm:pt modelId="{0C5186F9-4AA0-A946-B373-02114AD9353C}" type="pres">
      <dgm:prSet presAssocID="{ACF15CA8-F405-CE4A-85F6-3CF2B78BBD7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C3A7E07-1F8E-7F40-B37A-213A0D8A917E}" type="pres">
      <dgm:prSet presAssocID="{ACF15CA8-F405-CE4A-85F6-3CF2B78BBD79}" presName="childText" presStyleLbl="revTx" presStyleIdx="1" presStyleCnt="3">
        <dgm:presLayoutVars>
          <dgm:bulletEnabled val="1"/>
        </dgm:presLayoutVars>
      </dgm:prSet>
      <dgm:spPr/>
    </dgm:pt>
    <dgm:pt modelId="{83E0C91D-907B-854B-97E6-1DEB1F6BCB77}" type="pres">
      <dgm:prSet presAssocID="{68FA9183-9029-4B42-9DB6-CCA5E4C762A6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422EAC9D-746F-2041-8C6A-183AD4F6CB69}" type="pres">
      <dgm:prSet presAssocID="{68FA9183-9029-4B42-9DB6-CCA5E4C762A6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625B1200-EF2B-C94D-A984-55CC23A9BB51}" type="presOf" srcId="{68FA9183-9029-4B42-9DB6-CCA5E4C762A6}" destId="{83E0C91D-907B-854B-97E6-1DEB1F6BCB77}" srcOrd="0" destOrd="0" presId="urn:microsoft.com/office/officeart/2005/8/layout/vList2"/>
    <dgm:cxn modelId="{2ABCDA05-3617-7A4A-9DA5-4665A9BA8453}" srcId="{8D070489-DDDC-6546-992B-C58E5242F387}" destId="{ACF15CA8-F405-CE4A-85F6-3CF2B78BBD79}" srcOrd="1" destOrd="0" parTransId="{1CC618F2-0879-C54B-9773-661A32CB231B}" sibTransId="{98F95B9E-8E7E-6A44-9CCA-8118BA41DBB7}"/>
    <dgm:cxn modelId="{775C8A0A-C4E9-4B43-B0CD-AACA47EB96D3}" type="presOf" srcId="{ACF15CA8-F405-CE4A-85F6-3CF2B78BBD79}" destId="{0C5186F9-4AA0-A946-B373-02114AD9353C}" srcOrd="0" destOrd="0" presId="urn:microsoft.com/office/officeart/2005/8/layout/vList2"/>
    <dgm:cxn modelId="{85280224-4ACE-4E4C-848C-A052F278AA89}" type="presOf" srcId="{8D070489-DDDC-6546-992B-C58E5242F387}" destId="{51BFA9E7-6345-CE4B-9BBA-65F4B7D54E50}" srcOrd="0" destOrd="0" presId="urn:microsoft.com/office/officeart/2005/8/layout/vList2"/>
    <dgm:cxn modelId="{A24CF734-F299-9E48-A0E0-7EB65A7E8281}" srcId="{8D070489-DDDC-6546-992B-C58E5242F387}" destId="{68FA9183-9029-4B42-9DB6-CCA5E4C762A6}" srcOrd="2" destOrd="0" parTransId="{C6F214A2-1038-2043-B7D9-D72ED3B8A1E2}" sibTransId="{47DB583F-0F7F-7147-B688-0D2D1A967001}"/>
    <dgm:cxn modelId="{002F7E59-F2BB-1346-9949-7EF1CFDEBB25}" type="presOf" srcId="{71C9E810-FEA4-9240-8D2C-F3147ABFC041}" destId="{E8333C91-0C20-1F42-924E-141E0D626ADE}" srcOrd="0" destOrd="0" presId="urn:microsoft.com/office/officeart/2005/8/layout/vList2"/>
    <dgm:cxn modelId="{86EFC765-5D4C-ED4D-A521-08EEC3AD94AF}" srcId="{71C9E810-FEA4-9240-8D2C-F3147ABFC041}" destId="{CBF9E951-A77B-E141-9CF1-60857689BDC3}" srcOrd="0" destOrd="0" parTransId="{56786B6A-6858-A143-B410-FE2F165C59D5}" sibTransId="{42B93CDA-DE95-EC40-8A3B-700660076A5E}"/>
    <dgm:cxn modelId="{57C85A7B-7B61-3548-9480-56193D540068}" type="presOf" srcId="{E521899C-8406-3D44-BF81-E88FD488D2C2}" destId="{EC3A7E07-1F8E-7F40-B37A-213A0D8A917E}" srcOrd="0" destOrd="0" presId="urn:microsoft.com/office/officeart/2005/8/layout/vList2"/>
    <dgm:cxn modelId="{0315D583-728D-404C-88AB-F52ABDF0B8FA}" type="presOf" srcId="{CBF9E951-A77B-E141-9CF1-60857689BDC3}" destId="{1EC7E4B7-EADD-5B4E-A40A-D12963F2EB25}" srcOrd="0" destOrd="0" presId="urn:microsoft.com/office/officeart/2005/8/layout/vList2"/>
    <dgm:cxn modelId="{AC192F88-21A3-9843-842D-816B679024FE}" srcId="{ACF15CA8-F405-CE4A-85F6-3CF2B78BBD79}" destId="{E521899C-8406-3D44-BF81-E88FD488D2C2}" srcOrd="0" destOrd="0" parTransId="{464182A5-D7A4-394E-9E54-2FF6E0849699}" sibTransId="{D3CFCAA7-6F10-BB45-8B37-F7AE77235F60}"/>
    <dgm:cxn modelId="{EC7D2EA3-EE9D-414E-84B7-DB073AF7A9CD}" type="presOf" srcId="{927F76CC-8971-9741-AA6B-7066CCCD8C1A}" destId="{422EAC9D-746F-2041-8C6A-183AD4F6CB69}" srcOrd="0" destOrd="0" presId="urn:microsoft.com/office/officeart/2005/8/layout/vList2"/>
    <dgm:cxn modelId="{D83C20BA-5184-F846-BEF4-6452BC3E1434}" srcId="{68FA9183-9029-4B42-9DB6-CCA5E4C762A6}" destId="{927F76CC-8971-9741-AA6B-7066CCCD8C1A}" srcOrd="0" destOrd="0" parTransId="{116544D1-5413-B549-ABBA-20FA288DD042}" sibTransId="{99AD5264-8FEB-CB41-A053-EA84EAA41EB9}"/>
    <dgm:cxn modelId="{47E4D2C3-C397-2747-922E-D241A8454882}" srcId="{8D070489-DDDC-6546-992B-C58E5242F387}" destId="{71C9E810-FEA4-9240-8D2C-F3147ABFC041}" srcOrd="0" destOrd="0" parTransId="{6CD28AE3-514B-4244-9DAD-88FF9C4ADA41}" sibTransId="{9DE5D3AF-DFF6-4148-9D11-186C16B963AE}"/>
    <dgm:cxn modelId="{D4B6F15E-5A57-6440-8FA4-06133CF6D1E0}" type="presParOf" srcId="{51BFA9E7-6345-CE4B-9BBA-65F4B7D54E50}" destId="{E8333C91-0C20-1F42-924E-141E0D626ADE}" srcOrd="0" destOrd="0" presId="urn:microsoft.com/office/officeart/2005/8/layout/vList2"/>
    <dgm:cxn modelId="{C8AF5F4F-5C41-8145-BAE7-F0BE5A729F0B}" type="presParOf" srcId="{51BFA9E7-6345-CE4B-9BBA-65F4B7D54E50}" destId="{1EC7E4B7-EADD-5B4E-A40A-D12963F2EB25}" srcOrd="1" destOrd="0" presId="urn:microsoft.com/office/officeart/2005/8/layout/vList2"/>
    <dgm:cxn modelId="{7615826D-2442-1547-BDCA-90CE71F0CDD2}" type="presParOf" srcId="{51BFA9E7-6345-CE4B-9BBA-65F4B7D54E50}" destId="{0C5186F9-4AA0-A946-B373-02114AD9353C}" srcOrd="2" destOrd="0" presId="urn:microsoft.com/office/officeart/2005/8/layout/vList2"/>
    <dgm:cxn modelId="{8D6E52B5-E2CB-2540-B5D8-FFA2AE50043F}" type="presParOf" srcId="{51BFA9E7-6345-CE4B-9BBA-65F4B7D54E50}" destId="{EC3A7E07-1F8E-7F40-B37A-213A0D8A917E}" srcOrd="3" destOrd="0" presId="urn:microsoft.com/office/officeart/2005/8/layout/vList2"/>
    <dgm:cxn modelId="{5EAE49E7-E5D9-2443-86AB-76F35234AAA8}" type="presParOf" srcId="{51BFA9E7-6345-CE4B-9BBA-65F4B7D54E50}" destId="{83E0C91D-907B-854B-97E6-1DEB1F6BCB77}" srcOrd="4" destOrd="0" presId="urn:microsoft.com/office/officeart/2005/8/layout/vList2"/>
    <dgm:cxn modelId="{5B97F293-4B12-BD4D-B227-B059FCCF4F4D}" type="presParOf" srcId="{51BFA9E7-6345-CE4B-9BBA-65F4B7D54E50}" destId="{422EAC9D-746F-2041-8C6A-183AD4F6CB69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002F9AD-FAEA-B84E-AFC3-F54F6B2737A0}" type="doc">
      <dgm:prSet loTypeId="urn:microsoft.com/office/officeart/2005/8/layout/vList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0071D539-F6F9-B945-9CC1-7F712D1C0F82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include relevant keywords related to the content and structure?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458747BE-2352-204A-9E79-898220953D85}" type="parTrans" cxnId="{C247D002-E327-A947-BFC5-D9583D2A481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06A1889-9B38-6C4D-9FE6-F955F1C28134}" type="sibTrans" cxnId="{C247D002-E327-A947-BFC5-D9583D2A4817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FD49A03B-C9A7-974C-990A-D7F1708DB92B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3C4210AD-ED48-6E4C-84EE-E96668ECFF6D}" type="parTrans" cxnId="{46AA3748-49D3-3B46-ADB6-45CFCC81A9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CC51E84-36CF-C047-B715-7008CA4744AE}" type="sibTrans" cxnId="{46AA3748-49D3-3B46-ADB6-45CFCC81A92E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C188B9F-4B6D-2D4C-B89C-DB35DB683FA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learning material states its delivery method? (live sessions, self-learning, hybrid, face-to-face...)</a:t>
          </a: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9B9E90A0-F25F-064C-8C7B-34CF5A7B860C}" type="parTrans" cxnId="{14D278BE-6E8A-B94E-9C64-90C08F998CB4}">
      <dgm:prSet/>
      <dgm:spPr/>
      <dgm:t>
        <a:bodyPr/>
        <a:lstStyle/>
        <a:p>
          <a:endParaRPr lang="en-GB"/>
        </a:p>
      </dgm:t>
    </dgm:pt>
    <dgm:pt modelId="{777065D2-281F-EC41-A110-26E18A676E4A}" type="sibTrans" cxnId="{14D278BE-6E8A-B94E-9C64-90C08F998CB4}">
      <dgm:prSet/>
      <dgm:spPr/>
      <dgm:t>
        <a:bodyPr/>
        <a:lstStyle/>
        <a:p>
          <a:endParaRPr lang="en-GB"/>
        </a:p>
      </dgm:t>
    </dgm:pt>
    <dgm:pt modelId="{7BD835A0-F509-EE47-868B-2EB49750ACE3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syllabus (metadata)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Does the learning material clearly describe its program / outline? syllabus (metadata)&#13;&#10;Does the learning material cover different learning styles? learning content&#13;&#10;Does the learning material states its delivery method? (live sessions, self-learning, hybrid, face-to-face...) syllabus (metadata)&#13;&#10;Does the learning material state the date when it was published and/or the date of the newest version? syllabus (metadata)&#13;&#10;If needed, does the learning material state the dates the training takes place? syllabus"/>
        </a:ext>
      </dgm:extLst>
    </dgm:pt>
    <dgm:pt modelId="{726FD56F-FE6E-9A42-A990-D16F5B7B22D2}" type="parTrans" cxnId="{3E743909-9B9A-374A-A174-B79ADC2058F0}">
      <dgm:prSet/>
      <dgm:spPr/>
      <dgm:t>
        <a:bodyPr/>
        <a:lstStyle/>
        <a:p>
          <a:endParaRPr lang="en-GB"/>
        </a:p>
      </dgm:t>
    </dgm:pt>
    <dgm:pt modelId="{83963822-EEE0-6945-891C-9C004216D6F1}" type="sibTrans" cxnId="{3E743909-9B9A-374A-A174-B79ADC2058F0}">
      <dgm:prSet/>
      <dgm:spPr/>
      <dgm:t>
        <a:bodyPr/>
        <a:lstStyle/>
        <a:p>
          <a:endParaRPr lang="en-GB"/>
        </a:p>
      </dgm:t>
    </dgm:pt>
    <dgm:pt modelId="{7027A132-81EB-7A49-919B-42B533BB591A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Does the resource include information regarding whether the access to it implies costs or not?</a:t>
          </a:r>
          <a:endParaRPr lang="en-MK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667F9668-1FE3-1748-BD0B-D843BE408362}" type="parTrans" cxnId="{A41626C2-3B61-314F-9F2C-F2C2DE5B4F94}">
      <dgm:prSet/>
      <dgm:spPr/>
      <dgm:t>
        <a:bodyPr/>
        <a:lstStyle/>
        <a:p>
          <a:endParaRPr lang="en-GB"/>
        </a:p>
      </dgm:t>
    </dgm:pt>
    <dgm:pt modelId="{EC93C210-8B96-F946-B5E1-FDFBBFBC0189}" type="sibTrans" cxnId="{A41626C2-3B61-314F-9F2C-F2C2DE5B4F94}">
      <dgm:prSet/>
      <dgm:spPr/>
      <dgm:t>
        <a:bodyPr/>
        <a:lstStyle/>
        <a:p>
          <a:endParaRPr lang="en-GB"/>
        </a:p>
      </dgm:t>
    </dgm:pt>
    <dgm:pt modelId="{542ACE5A-1AA6-9446-A164-FFCC25E380EE}">
      <dgm:prSet/>
      <dgm:spPr/>
      <dgm:t>
        <a:bodyPr/>
        <a:lstStyle/>
        <a:p>
          <a:r>
            <a:rPr lang="en-MK" dirty="0">
              <a:solidFill>
                <a:schemeClr val="tx1"/>
              </a:solidFill>
            </a:rPr>
            <a:t>syllabus (metadata)</a:t>
          </a:r>
        </a:p>
      </dgm:t>
      <dgm:extLst>
        <a:ext uri="{E40237B7-FDA0-4F09-8148-C483321AD2D9}">
          <dgm14:cNvPr xmlns:dgm14="http://schemas.microsoft.com/office/drawing/2010/diagram" id="0" name="" descr="Is the learning material comprised of micro-credentials that can be aligned to create a larger milestone credential? certification information in syllabus and learning units&#13;&#10;Does the learning material end with an activity that allows for feedback? feedback form&#13;&#10;Does the learning material include relevant keywords related to the content and structure? syllabus (metadata)&#13;&#10;Does the learning material include information regarding whether the access to it implies costs? syllabus (metadata)&#13;&#10;Does the learning material state the language used? syllabus (metadata)"/>
        </a:ext>
      </dgm:extLst>
    </dgm:pt>
    <dgm:pt modelId="{5C32D138-6BAB-F147-A036-82FCD843E6F8}" type="parTrans" cxnId="{6B3FE774-6E45-9D43-B841-14DD1F8531C5}">
      <dgm:prSet/>
      <dgm:spPr/>
      <dgm:t>
        <a:bodyPr/>
        <a:lstStyle/>
        <a:p>
          <a:endParaRPr lang="en-GB"/>
        </a:p>
      </dgm:t>
    </dgm:pt>
    <dgm:pt modelId="{4DA763D7-A140-024D-8B70-E46F1B106C10}" type="sibTrans" cxnId="{6B3FE774-6E45-9D43-B841-14DD1F8531C5}">
      <dgm:prSet/>
      <dgm:spPr/>
      <dgm:t>
        <a:bodyPr/>
        <a:lstStyle/>
        <a:p>
          <a:endParaRPr lang="en-GB"/>
        </a:p>
      </dgm:t>
    </dgm:pt>
    <dgm:pt modelId="{C4103CF1-9367-7742-A548-83E7B56663DF}" type="pres">
      <dgm:prSet presAssocID="{0002F9AD-FAEA-B84E-AFC3-F54F6B2737A0}" presName="linear" presStyleCnt="0">
        <dgm:presLayoutVars>
          <dgm:animLvl val="lvl"/>
          <dgm:resizeHandles val="exact"/>
        </dgm:presLayoutVars>
      </dgm:prSet>
      <dgm:spPr/>
    </dgm:pt>
    <dgm:pt modelId="{A19EA6B1-7627-7443-8CBA-02B2AAC6929D}" type="pres">
      <dgm:prSet presAssocID="{7027A132-81EB-7A49-919B-42B533BB591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6913D6F-F81C-D743-97A9-860C41E000BF}" type="pres">
      <dgm:prSet presAssocID="{7027A132-81EB-7A49-919B-42B533BB591A}" presName="childText" presStyleLbl="revTx" presStyleIdx="0" presStyleCnt="3">
        <dgm:presLayoutVars>
          <dgm:bulletEnabled val="1"/>
        </dgm:presLayoutVars>
      </dgm:prSet>
      <dgm:spPr/>
    </dgm:pt>
    <dgm:pt modelId="{9B1BD502-C08D-DF4E-B123-B3497B3F645F}" type="pres">
      <dgm:prSet presAssocID="{0071D539-F6F9-B945-9CC1-7F712D1C0F8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54901F2-A7E0-DB46-8002-551D065EA70E}" type="pres">
      <dgm:prSet presAssocID="{0071D539-F6F9-B945-9CC1-7F712D1C0F82}" presName="childText" presStyleLbl="revTx" presStyleIdx="1" presStyleCnt="3">
        <dgm:presLayoutVars>
          <dgm:bulletEnabled val="1"/>
        </dgm:presLayoutVars>
      </dgm:prSet>
      <dgm:spPr/>
    </dgm:pt>
    <dgm:pt modelId="{4A65EE30-D495-9C45-A697-B7C72D234B63}" type="pres">
      <dgm:prSet presAssocID="{DC188B9F-4B6D-2D4C-B89C-DB35DB683FAA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BBB02A7D-E466-7444-900D-B57CA164AEB4}" type="pres">
      <dgm:prSet presAssocID="{DC188B9F-4B6D-2D4C-B89C-DB35DB683FAA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C247D002-E327-A947-BFC5-D9583D2A4817}" srcId="{0002F9AD-FAEA-B84E-AFC3-F54F6B2737A0}" destId="{0071D539-F6F9-B945-9CC1-7F712D1C0F82}" srcOrd="1" destOrd="0" parTransId="{458747BE-2352-204A-9E79-898220953D85}" sibTransId="{D06A1889-9B38-6C4D-9FE6-F955F1C28134}"/>
    <dgm:cxn modelId="{3E743909-9B9A-374A-A174-B79ADC2058F0}" srcId="{DC188B9F-4B6D-2D4C-B89C-DB35DB683FAA}" destId="{7BD835A0-F509-EE47-868B-2EB49750ACE3}" srcOrd="0" destOrd="0" parTransId="{726FD56F-FE6E-9A42-A990-D16F5B7B22D2}" sibTransId="{83963822-EEE0-6945-891C-9C004216D6F1}"/>
    <dgm:cxn modelId="{65790120-C5A1-E04B-846F-B0C563EB1024}" type="presOf" srcId="{7027A132-81EB-7A49-919B-42B533BB591A}" destId="{A19EA6B1-7627-7443-8CBA-02B2AAC6929D}" srcOrd="0" destOrd="0" presId="urn:microsoft.com/office/officeart/2005/8/layout/vList2"/>
    <dgm:cxn modelId="{46AA3748-49D3-3B46-ADB6-45CFCC81A92E}" srcId="{0071D539-F6F9-B945-9CC1-7F712D1C0F82}" destId="{FD49A03B-C9A7-974C-990A-D7F1708DB92B}" srcOrd="0" destOrd="0" parTransId="{3C4210AD-ED48-6E4C-84EE-E96668ECFF6D}" sibTransId="{8CC51E84-36CF-C047-B715-7008CA4744AE}"/>
    <dgm:cxn modelId="{6B3FE774-6E45-9D43-B841-14DD1F8531C5}" srcId="{7027A132-81EB-7A49-919B-42B533BB591A}" destId="{542ACE5A-1AA6-9446-A164-FFCC25E380EE}" srcOrd="0" destOrd="0" parTransId="{5C32D138-6BAB-F147-A036-82FCD843E6F8}" sibTransId="{4DA763D7-A140-024D-8B70-E46F1B106C10}"/>
    <dgm:cxn modelId="{D870F493-7F9A-464F-A757-6B1F084FB362}" type="presOf" srcId="{542ACE5A-1AA6-9446-A164-FFCC25E380EE}" destId="{F6913D6F-F81C-D743-97A9-860C41E000BF}" srcOrd="0" destOrd="0" presId="urn:microsoft.com/office/officeart/2005/8/layout/vList2"/>
    <dgm:cxn modelId="{023410B3-26B4-0449-A07A-4E72BD1196BB}" type="presOf" srcId="{7BD835A0-F509-EE47-868B-2EB49750ACE3}" destId="{BBB02A7D-E466-7444-900D-B57CA164AEB4}" srcOrd="0" destOrd="0" presId="urn:microsoft.com/office/officeart/2005/8/layout/vList2"/>
    <dgm:cxn modelId="{7C3D40B4-C4ED-F343-AD0A-A5C8D9798374}" type="presOf" srcId="{0002F9AD-FAEA-B84E-AFC3-F54F6B2737A0}" destId="{C4103CF1-9367-7742-A548-83E7B56663DF}" srcOrd="0" destOrd="0" presId="urn:microsoft.com/office/officeart/2005/8/layout/vList2"/>
    <dgm:cxn modelId="{BB4662BE-0F90-704E-BCC4-AA0A8635075A}" type="presOf" srcId="{FD49A03B-C9A7-974C-990A-D7F1708DB92B}" destId="{754901F2-A7E0-DB46-8002-551D065EA70E}" srcOrd="0" destOrd="0" presId="urn:microsoft.com/office/officeart/2005/8/layout/vList2"/>
    <dgm:cxn modelId="{14D278BE-6E8A-B94E-9C64-90C08F998CB4}" srcId="{0002F9AD-FAEA-B84E-AFC3-F54F6B2737A0}" destId="{DC188B9F-4B6D-2D4C-B89C-DB35DB683FAA}" srcOrd="2" destOrd="0" parTransId="{9B9E90A0-F25F-064C-8C7B-34CF5A7B860C}" sibTransId="{777065D2-281F-EC41-A110-26E18A676E4A}"/>
    <dgm:cxn modelId="{A41626C2-3B61-314F-9F2C-F2C2DE5B4F94}" srcId="{0002F9AD-FAEA-B84E-AFC3-F54F6B2737A0}" destId="{7027A132-81EB-7A49-919B-42B533BB591A}" srcOrd="0" destOrd="0" parTransId="{667F9668-1FE3-1748-BD0B-D843BE408362}" sibTransId="{EC93C210-8B96-F946-B5E1-FDFBBFBC0189}"/>
    <dgm:cxn modelId="{C3CF0BC5-1ACC-D745-9B01-69545D31492B}" type="presOf" srcId="{0071D539-F6F9-B945-9CC1-7F712D1C0F82}" destId="{9B1BD502-C08D-DF4E-B123-B3497B3F645F}" srcOrd="0" destOrd="0" presId="urn:microsoft.com/office/officeart/2005/8/layout/vList2"/>
    <dgm:cxn modelId="{54C01ED9-6102-CA45-81FC-498304F5ABB5}" type="presOf" srcId="{DC188B9F-4B6D-2D4C-B89C-DB35DB683FAA}" destId="{4A65EE30-D495-9C45-A697-B7C72D234B63}" srcOrd="0" destOrd="0" presId="urn:microsoft.com/office/officeart/2005/8/layout/vList2"/>
    <dgm:cxn modelId="{0E049F45-79AE-EB4B-BF34-775FA6BE3A8C}" type="presParOf" srcId="{C4103CF1-9367-7742-A548-83E7B56663DF}" destId="{A19EA6B1-7627-7443-8CBA-02B2AAC6929D}" srcOrd="0" destOrd="0" presId="urn:microsoft.com/office/officeart/2005/8/layout/vList2"/>
    <dgm:cxn modelId="{5895E317-39E0-F94F-8770-B73403FACC33}" type="presParOf" srcId="{C4103CF1-9367-7742-A548-83E7B56663DF}" destId="{F6913D6F-F81C-D743-97A9-860C41E000BF}" srcOrd="1" destOrd="0" presId="urn:microsoft.com/office/officeart/2005/8/layout/vList2"/>
    <dgm:cxn modelId="{D23EE677-F7EA-1847-8199-95E67AB27364}" type="presParOf" srcId="{C4103CF1-9367-7742-A548-83E7B56663DF}" destId="{9B1BD502-C08D-DF4E-B123-B3497B3F645F}" srcOrd="2" destOrd="0" presId="urn:microsoft.com/office/officeart/2005/8/layout/vList2"/>
    <dgm:cxn modelId="{702E03F7-223D-3F43-8788-DE41A6A36B6E}" type="presParOf" srcId="{C4103CF1-9367-7742-A548-83E7B56663DF}" destId="{754901F2-A7E0-DB46-8002-551D065EA70E}" srcOrd="3" destOrd="0" presId="urn:microsoft.com/office/officeart/2005/8/layout/vList2"/>
    <dgm:cxn modelId="{0814E6DC-1E76-0443-BBCE-A093184FC346}" type="presParOf" srcId="{C4103CF1-9367-7742-A548-83E7B56663DF}" destId="{4A65EE30-D495-9C45-A697-B7C72D234B63}" srcOrd="4" destOrd="0" presId="urn:microsoft.com/office/officeart/2005/8/layout/vList2"/>
    <dgm:cxn modelId="{5BDEFF54-AFD7-8F4A-9DBC-DE5A888CA673}" type="presParOf" srcId="{C4103CF1-9367-7742-A548-83E7B56663DF}" destId="{BBB02A7D-E466-7444-900D-B57CA164AEB4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908D44C-66E0-F245-BE73-CE774C31ED4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44A3B05F-910D-804F-9361-45BEC9C45755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A pair of fresh eyes that will review the learning materials without any cognitive bias</a:t>
          </a:r>
          <a:endParaRPr lang="en-MK" dirty="0">
            <a:solidFill>
              <a:schemeClr val="tx1"/>
            </a:solidFill>
          </a:endParaRPr>
        </a:p>
      </dgm:t>
    </dgm:pt>
    <dgm:pt modelId="{72D3B538-33EE-364A-8F9A-668FB1BA2BE4}" type="parTrans" cxnId="{183F2B4A-7BE3-AF4B-94E3-D0113A2B7A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6B9D8DE-94E4-F54D-9D3E-F90B1652833A}" type="sibTrans" cxnId="{183F2B4A-7BE3-AF4B-94E3-D0113A2B7AA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89766895-833C-FD4F-BE1D-B8D3A6F7C758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Evaluate the learning materials quality and suggest improvements using an objective and independent perspective</a:t>
          </a:r>
          <a:endParaRPr lang="en-MK">
            <a:solidFill>
              <a:schemeClr val="tx1"/>
            </a:solidFill>
          </a:endParaRPr>
        </a:p>
      </dgm:t>
    </dgm:pt>
    <dgm:pt modelId="{11A5A4EB-6599-2C49-A56E-00C24CB03C61}" type="parTrans" cxnId="{FE1DFA0D-C447-ED4C-A560-63A3B68C867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A8D68AFF-E165-2342-8511-C06B62646430}" type="sibTrans" cxnId="{FE1DFA0D-C447-ED4C-A560-63A3B68C867B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01412629-5651-CE47-A14D-D29890F6C8A1}">
      <dgm:prSet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can use the QA guidelines and checklists</a:t>
          </a:r>
          <a:endParaRPr lang="en-MK" dirty="0">
            <a:solidFill>
              <a:schemeClr val="tx1"/>
            </a:solidFill>
          </a:endParaRPr>
        </a:p>
      </dgm:t>
    </dgm:pt>
    <dgm:pt modelId="{48161DDA-DC9C-A543-95CD-8D4DCD075A68}" type="parTrans" cxnId="{80C25E0F-DAB6-1144-875E-9CA09776B9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850B6D2-6DDD-0745-8A23-2D91EABE135C}" type="sibTrans" cxnId="{80C25E0F-DAB6-1144-875E-9CA09776B9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D3148FB6-5C13-9C45-ADD7-CA4D1DA46889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should be encouraged to perform in-depth review process</a:t>
          </a:r>
          <a:endParaRPr lang="en-MK">
            <a:solidFill>
              <a:schemeClr val="tx1"/>
            </a:solidFill>
          </a:endParaRPr>
        </a:p>
      </dgm:t>
    </dgm:pt>
    <dgm:pt modelId="{85B3CDEB-52C0-CF4E-BAF5-2C3843E6B258}" type="parTrans" cxnId="{86B490A9-8AC6-004B-AE28-F81AE93D46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69B695B4-9DC0-834E-8665-EF2020A001D7}" type="sibTrans" cxnId="{86B490A9-8AC6-004B-AE28-F81AE93D4665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BA454542-F0B7-6F4B-A009-7F714106689D}">
      <dgm:prSet/>
      <dgm:spPr/>
      <dgm:t>
        <a:bodyPr/>
        <a:lstStyle/>
        <a:p>
          <a:r>
            <a:rPr lang="en-GB">
              <a:solidFill>
                <a:schemeClr val="tx1"/>
              </a:solidFill>
            </a:rPr>
            <a:t>High impact recommendations in the QA review report should be resolved as soon as possible</a:t>
          </a:r>
          <a:endParaRPr lang="en-MK">
            <a:solidFill>
              <a:schemeClr val="tx1"/>
            </a:solidFill>
          </a:endParaRPr>
        </a:p>
      </dgm:t>
    </dgm:pt>
    <dgm:pt modelId="{91DB60FE-138E-754A-8BAA-FC48E8767CC5}" type="parTrans" cxnId="{283FD33C-5458-7B44-912A-EB67AEFC00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5758DA49-1DC2-EE4B-A32E-FE0A9A184059}" type="sibTrans" cxnId="{283FD33C-5458-7B44-912A-EB67AEFC000A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909A5BB0-4A31-3A40-8E83-61D63F589BD3}">
      <dgm:prSet/>
      <dgm:spPr/>
      <dgm:t>
        <a:bodyPr/>
        <a:lstStyle/>
        <a:p>
          <a:r>
            <a:rPr lang="en-GB" dirty="0">
              <a:solidFill>
                <a:schemeClr val="bg1"/>
              </a:solidFill>
            </a:rPr>
            <a:t>Lower-level improvement recommendations can be considered as relevant input for the continuous improvement step</a:t>
          </a:r>
          <a:endParaRPr lang="en-MK" dirty="0">
            <a:solidFill>
              <a:schemeClr val="bg1"/>
            </a:solidFill>
          </a:endParaRPr>
        </a:p>
      </dgm:t>
    </dgm:pt>
    <dgm:pt modelId="{5B889E18-49DE-9F43-85C6-DB8F566C4DDD}" type="parTrans" cxnId="{65DC7A06-1B11-CA49-B20E-2DAD33BAF1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1ABC1168-7256-8C4A-B230-E5CDDBD9EF60}" type="sibTrans" cxnId="{65DC7A06-1B11-CA49-B20E-2DAD33BAF1D1}">
      <dgm:prSet/>
      <dgm:spPr/>
      <dgm:t>
        <a:bodyPr/>
        <a:lstStyle/>
        <a:p>
          <a:endParaRPr lang="en-GB">
            <a:solidFill>
              <a:schemeClr val="tx1"/>
            </a:solidFill>
          </a:endParaRPr>
        </a:p>
      </dgm:t>
    </dgm:pt>
    <dgm:pt modelId="{4EA3AACF-A4BC-5C41-9372-E58E16623D83}" type="pres">
      <dgm:prSet presAssocID="{F908D44C-66E0-F245-BE73-CE774C31ED47}" presName="linear" presStyleCnt="0">
        <dgm:presLayoutVars>
          <dgm:animLvl val="lvl"/>
          <dgm:resizeHandles val="exact"/>
        </dgm:presLayoutVars>
      </dgm:prSet>
      <dgm:spPr/>
    </dgm:pt>
    <dgm:pt modelId="{244D16ED-7851-B942-A450-01744CF02A8D}" type="pres">
      <dgm:prSet presAssocID="{44A3B05F-910D-804F-9361-45BEC9C45755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EF4560F-B4A8-1547-9631-5FBFFFB3F637}" type="pres">
      <dgm:prSet presAssocID="{96B9D8DE-94E4-F54D-9D3E-F90B1652833A}" presName="spacer" presStyleCnt="0"/>
      <dgm:spPr/>
    </dgm:pt>
    <dgm:pt modelId="{1E9370BE-485A-4046-BB9B-D00ADE1898FC}" type="pres">
      <dgm:prSet presAssocID="{89766895-833C-FD4F-BE1D-B8D3A6F7C75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E49DE31-E7ED-1E4B-9209-2EF0E8009D45}" type="pres">
      <dgm:prSet presAssocID="{89766895-833C-FD4F-BE1D-B8D3A6F7C758}" presName="childText" presStyleLbl="revTx" presStyleIdx="0" presStyleCnt="1">
        <dgm:presLayoutVars>
          <dgm:bulletEnabled val="1"/>
        </dgm:presLayoutVars>
      </dgm:prSet>
      <dgm:spPr/>
    </dgm:pt>
    <dgm:pt modelId="{00C92CBF-CBD8-6742-9E54-A745E2898A83}" type="pres">
      <dgm:prSet presAssocID="{BA454542-F0B7-6F4B-A009-7F714106689D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586AAE6-D919-1044-8C2A-3F255275450B}" type="pres">
      <dgm:prSet presAssocID="{5758DA49-1DC2-EE4B-A32E-FE0A9A184059}" presName="spacer" presStyleCnt="0"/>
      <dgm:spPr/>
    </dgm:pt>
    <dgm:pt modelId="{0048950C-67F0-634C-8202-F9D59A3D2762}" type="pres">
      <dgm:prSet presAssocID="{909A5BB0-4A31-3A40-8E83-61D63F589BD3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5DC7A06-1B11-CA49-B20E-2DAD33BAF1D1}" srcId="{F908D44C-66E0-F245-BE73-CE774C31ED47}" destId="{909A5BB0-4A31-3A40-8E83-61D63F589BD3}" srcOrd="3" destOrd="0" parTransId="{5B889E18-49DE-9F43-85C6-DB8F566C4DDD}" sibTransId="{1ABC1168-7256-8C4A-B230-E5CDDBD9EF60}"/>
    <dgm:cxn modelId="{FE1DFA0D-C447-ED4C-A560-63A3B68C867B}" srcId="{F908D44C-66E0-F245-BE73-CE774C31ED47}" destId="{89766895-833C-FD4F-BE1D-B8D3A6F7C758}" srcOrd="1" destOrd="0" parTransId="{11A5A4EB-6599-2C49-A56E-00C24CB03C61}" sibTransId="{A8D68AFF-E165-2342-8511-C06B62646430}"/>
    <dgm:cxn modelId="{80C25E0F-DAB6-1144-875E-9CA09776B965}" srcId="{89766895-833C-FD4F-BE1D-B8D3A6F7C758}" destId="{01412629-5651-CE47-A14D-D29890F6C8A1}" srcOrd="0" destOrd="0" parTransId="{48161DDA-DC9C-A543-95CD-8D4DCD075A68}" sibTransId="{9850B6D2-6DDD-0745-8A23-2D91EABE135C}"/>
    <dgm:cxn modelId="{53B57935-E919-6B44-AE61-84BFB55E6DEC}" type="presOf" srcId="{F908D44C-66E0-F245-BE73-CE774C31ED47}" destId="{4EA3AACF-A4BC-5C41-9372-E58E16623D83}" srcOrd="0" destOrd="0" presId="urn:microsoft.com/office/officeart/2005/8/layout/vList2"/>
    <dgm:cxn modelId="{2034E436-E6E7-4044-AC77-EEB7F84BFDBE}" type="presOf" srcId="{01412629-5651-CE47-A14D-D29890F6C8A1}" destId="{6E49DE31-E7ED-1E4B-9209-2EF0E8009D45}" srcOrd="0" destOrd="0" presId="urn:microsoft.com/office/officeart/2005/8/layout/vList2"/>
    <dgm:cxn modelId="{E08A1737-58B6-2248-9402-CA4FF807499C}" type="presOf" srcId="{44A3B05F-910D-804F-9361-45BEC9C45755}" destId="{244D16ED-7851-B942-A450-01744CF02A8D}" srcOrd="0" destOrd="0" presId="urn:microsoft.com/office/officeart/2005/8/layout/vList2"/>
    <dgm:cxn modelId="{283FD33C-5458-7B44-912A-EB67AEFC000A}" srcId="{F908D44C-66E0-F245-BE73-CE774C31ED47}" destId="{BA454542-F0B7-6F4B-A009-7F714106689D}" srcOrd="2" destOrd="0" parTransId="{91DB60FE-138E-754A-8BAA-FC48E8767CC5}" sibTransId="{5758DA49-1DC2-EE4B-A32E-FE0A9A184059}"/>
    <dgm:cxn modelId="{183F2B4A-7BE3-AF4B-94E3-D0113A2B7AAA}" srcId="{F908D44C-66E0-F245-BE73-CE774C31ED47}" destId="{44A3B05F-910D-804F-9361-45BEC9C45755}" srcOrd="0" destOrd="0" parTransId="{72D3B538-33EE-364A-8F9A-668FB1BA2BE4}" sibTransId="{96B9D8DE-94E4-F54D-9D3E-F90B1652833A}"/>
    <dgm:cxn modelId="{70AA904D-77D8-754E-84B9-4671D388EE55}" type="presOf" srcId="{BA454542-F0B7-6F4B-A009-7F714106689D}" destId="{00C92CBF-CBD8-6742-9E54-A745E2898A83}" srcOrd="0" destOrd="0" presId="urn:microsoft.com/office/officeart/2005/8/layout/vList2"/>
    <dgm:cxn modelId="{B6121058-B81B-5043-872D-C0925FC60058}" type="presOf" srcId="{D3148FB6-5C13-9C45-ADD7-CA4D1DA46889}" destId="{6E49DE31-E7ED-1E4B-9209-2EF0E8009D45}" srcOrd="0" destOrd="1" presId="urn:microsoft.com/office/officeart/2005/8/layout/vList2"/>
    <dgm:cxn modelId="{86B490A9-8AC6-004B-AE28-F81AE93D4665}" srcId="{89766895-833C-FD4F-BE1D-B8D3A6F7C758}" destId="{D3148FB6-5C13-9C45-ADD7-CA4D1DA46889}" srcOrd="1" destOrd="0" parTransId="{85B3CDEB-52C0-CF4E-BAF5-2C3843E6B258}" sibTransId="{69B695B4-9DC0-834E-8665-EF2020A001D7}"/>
    <dgm:cxn modelId="{511006CE-E86C-4A42-975E-0723348943ED}" type="presOf" srcId="{89766895-833C-FD4F-BE1D-B8D3A6F7C758}" destId="{1E9370BE-485A-4046-BB9B-D00ADE1898FC}" srcOrd="0" destOrd="0" presId="urn:microsoft.com/office/officeart/2005/8/layout/vList2"/>
    <dgm:cxn modelId="{1502EAE3-FB69-D146-84B5-E478E17E52DB}" type="presOf" srcId="{909A5BB0-4A31-3A40-8E83-61D63F589BD3}" destId="{0048950C-67F0-634C-8202-F9D59A3D2762}" srcOrd="0" destOrd="0" presId="urn:microsoft.com/office/officeart/2005/8/layout/vList2"/>
    <dgm:cxn modelId="{ED70C0BB-6506-1F44-8C17-79A720B8A3FE}" type="presParOf" srcId="{4EA3AACF-A4BC-5C41-9372-E58E16623D83}" destId="{244D16ED-7851-B942-A450-01744CF02A8D}" srcOrd="0" destOrd="0" presId="urn:microsoft.com/office/officeart/2005/8/layout/vList2"/>
    <dgm:cxn modelId="{A4FB1D5F-1D46-F544-A9A3-48601E632D62}" type="presParOf" srcId="{4EA3AACF-A4BC-5C41-9372-E58E16623D83}" destId="{EEF4560F-B4A8-1547-9631-5FBFFFB3F637}" srcOrd="1" destOrd="0" presId="urn:microsoft.com/office/officeart/2005/8/layout/vList2"/>
    <dgm:cxn modelId="{F924BFA5-0208-6547-B99D-933BBC0B2628}" type="presParOf" srcId="{4EA3AACF-A4BC-5C41-9372-E58E16623D83}" destId="{1E9370BE-485A-4046-BB9B-D00ADE1898FC}" srcOrd="2" destOrd="0" presId="urn:microsoft.com/office/officeart/2005/8/layout/vList2"/>
    <dgm:cxn modelId="{923D5302-A7B8-8B43-B4D7-B8F6F8BDD022}" type="presParOf" srcId="{4EA3AACF-A4BC-5C41-9372-E58E16623D83}" destId="{6E49DE31-E7ED-1E4B-9209-2EF0E8009D45}" srcOrd="3" destOrd="0" presId="urn:microsoft.com/office/officeart/2005/8/layout/vList2"/>
    <dgm:cxn modelId="{1277FE21-FBC6-4740-B7BA-81CA4D2EA68C}" type="presParOf" srcId="{4EA3AACF-A4BC-5C41-9372-E58E16623D83}" destId="{00C92CBF-CBD8-6742-9E54-A745E2898A83}" srcOrd="4" destOrd="0" presId="urn:microsoft.com/office/officeart/2005/8/layout/vList2"/>
    <dgm:cxn modelId="{FD8A33CE-4A5A-DB4F-BD3D-422E2DC586C1}" type="presParOf" srcId="{4EA3AACF-A4BC-5C41-9372-E58E16623D83}" destId="{B586AAE6-D919-1044-8C2A-3F255275450B}" srcOrd="5" destOrd="0" presId="urn:microsoft.com/office/officeart/2005/8/layout/vList2"/>
    <dgm:cxn modelId="{ABB1470E-F4A5-B045-8E67-DD0D76AA43E1}" type="presParOf" srcId="{4EA3AACF-A4BC-5C41-9372-E58E16623D83}" destId="{0048950C-67F0-634C-8202-F9D59A3D2762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401FF3-A750-8341-A361-3112E95389EF}">
      <dsp:nvSpPr>
        <dsp:cNvPr id="0" name=""/>
        <dsp:cNvSpPr/>
      </dsp:nvSpPr>
      <dsp:spPr>
        <a:xfrm>
          <a:off x="0" y="501669"/>
          <a:ext cx="10515600" cy="13607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666496" rIns="816127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200" kern="1200"/>
            <a:t>this indicator must be achieved to pass the checklist</a:t>
          </a:r>
        </a:p>
      </dsp:txBody>
      <dsp:txXfrm>
        <a:off x="0" y="501669"/>
        <a:ext cx="10515600" cy="1360799"/>
      </dsp:txXfrm>
    </dsp:sp>
    <dsp:sp modelId="{28033CC3-38F1-B94E-84DA-9EB873D759EE}">
      <dsp:nvSpPr>
        <dsp:cNvPr id="0" name=""/>
        <dsp:cNvSpPr/>
      </dsp:nvSpPr>
      <dsp:spPr>
        <a:xfrm>
          <a:off x="525780" y="29349"/>
          <a:ext cx="7360920" cy="9446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K" sz="3200" kern="1200" dirty="0">
              <a:solidFill>
                <a:schemeClr val="tx1"/>
              </a:solidFill>
            </a:rPr>
            <a:t>Essential</a:t>
          </a:r>
        </a:p>
      </dsp:txBody>
      <dsp:txXfrm>
        <a:off x="571894" y="75463"/>
        <a:ext cx="7268692" cy="852412"/>
      </dsp:txXfrm>
    </dsp:sp>
    <dsp:sp modelId="{1BB1168B-86F8-EA44-9DA2-7F85B10A4E3F}">
      <dsp:nvSpPr>
        <dsp:cNvPr id="0" name=""/>
        <dsp:cNvSpPr/>
      </dsp:nvSpPr>
      <dsp:spPr>
        <a:xfrm>
          <a:off x="0" y="2507589"/>
          <a:ext cx="10515600" cy="1814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666496" rIns="816127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MK" sz="3200" kern="1200" dirty="0"/>
            <a:t>this indicator is a nice to have feature that increases your quality in the respective checklist area</a:t>
          </a:r>
        </a:p>
      </dsp:txBody>
      <dsp:txXfrm>
        <a:off x="0" y="2507589"/>
        <a:ext cx="10515600" cy="1814399"/>
      </dsp:txXfrm>
    </dsp:sp>
    <dsp:sp modelId="{4CFB1027-683F-0A40-AFDF-D9637281D275}">
      <dsp:nvSpPr>
        <dsp:cNvPr id="0" name=""/>
        <dsp:cNvSpPr/>
      </dsp:nvSpPr>
      <dsp:spPr>
        <a:xfrm>
          <a:off x="525780" y="2035269"/>
          <a:ext cx="7360920" cy="9446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K" sz="3200" kern="1200" dirty="0">
              <a:solidFill>
                <a:schemeClr val="tx1"/>
              </a:solidFill>
            </a:rPr>
            <a:t>Optional</a:t>
          </a:r>
        </a:p>
      </dsp:txBody>
      <dsp:txXfrm>
        <a:off x="571894" y="2081383"/>
        <a:ext cx="7268692" cy="8524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68C4AD-0034-4A4F-8CC8-EA29B5A41F46}">
      <dsp:nvSpPr>
        <dsp:cNvPr id="0" name=""/>
        <dsp:cNvSpPr/>
      </dsp:nvSpPr>
      <dsp:spPr>
        <a:xfrm>
          <a:off x="0" y="63225"/>
          <a:ext cx="5751285" cy="13985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chemeClr val="tx1"/>
              </a:solidFill>
            </a:rPr>
            <a:t>Does the learning material title clearly describe what it offers?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68270" y="131495"/>
        <a:ext cx="5614745" cy="1261975"/>
      </dsp:txXfrm>
    </dsp:sp>
    <dsp:sp modelId="{D4457221-F486-E043-B9CF-F999378E7AC7}">
      <dsp:nvSpPr>
        <dsp:cNvPr id="0" name=""/>
        <dsp:cNvSpPr/>
      </dsp:nvSpPr>
      <dsp:spPr>
        <a:xfrm>
          <a:off x="0" y="1461741"/>
          <a:ext cx="5751285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syllabus (metadata)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0" y="1461741"/>
        <a:ext cx="5751285" cy="414000"/>
      </dsp:txXfrm>
    </dsp:sp>
    <dsp:sp modelId="{F6DCFE5C-C164-334C-9941-BD81473B2D05}">
      <dsp:nvSpPr>
        <dsp:cNvPr id="0" name=""/>
        <dsp:cNvSpPr/>
      </dsp:nvSpPr>
      <dsp:spPr>
        <a:xfrm>
          <a:off x="0" y="1875741"/>
          <a:ext cx="5751285" cy="13985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chemeClr val="tx1"/>
              </a:solidFill>
            </a:rPr>
            <a:t>Does the learning material clearly state its target audience?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68270" y="1944011"/>
        <a:ext cx="5614745" cy="1261975"/>
      </dsp:txXfrm>
    </dsp:sp>
    <dsp:sp modelId="{EA4B2BD4-7ECC-964E-8B24-742BBB23C321}">
      <dsp:nvSpPr>
        <dsp:cNvPr id="0" name=""/>
        <dsp:cNvSpPr/>
      </dsp:nvSpPr>
      <dsp:spPr>
        <a:xfrm>
          <a:off x="0" y="3274256"/>
          <a:ext cx="5751285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syllabus (metadata)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0" y="3274256"/>
        <a:ext cx="5751285" cy="414000"/>
      </dsp:txXfrm>
    </dsp:sp>
    <dsp:sp modelId="{0F950A83-A289-A048-A57D-E296A5D5DAA3}">
      <dsp:nvSpPr>
        <dsp:cNvPr id="0" name=""/>
        <dsp:cNvSpPr/>
      </dsp:nvSpPr>
      <dsp:spPr>
        <a:xfrm>
          <a:off x="0" y="3688256"/>
          <a:ext cx="5751285" cy="139851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chemeClr val="tx1"/>
              </a:solidFill>
            </a:rPr>
            <a:t>Does the learning material state the level of expertise it is required from its audience?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68270" y="3756526"/>
        <a:ext cx="5614745" cy="1261975"/>
      </dsp:txXfrm>
    </dsp:sp>
    <dsp:sp modelId="{5FD5C302-703E-824F-938E-CCA8DFFBBCA5}">
      <dsp:nvSpPr>
        <dsp:cNvPr id="0" name=""/>
        <dsp:cNvSpPr/>
      </dsp:nvSpPr>
      <dsp:spPr>
        <a:xfrm>
          <a:off x="0" y="5086772"/>
          <a:ext cx="5751285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603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syllabus (metadata)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0" y="5086772"/>
        <a:ext cx="5751285" cy="414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333C91-0C20-1F42-924E-141E0D626ADE}">
      <dsp:nvSpPr>
        <dsp:cNvPr id="0" name=""/>
        <dsp:cNvSpPr/>
      </dsp:nvSpPr>
      <dsp:spPr>
        <a:xfrm>
          <a:off x="0" y="26208"/>
          <a:ext cx="5838371" cy="137475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chemeClr val="tx1"/>
              </a:solidFill>
            </a:rPr>
            <a:t>Does the learning material state the date when it was published and/or the date of the newest version?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67110" y="93318"/>
        <a:ext cx="5704151" cy="1240530"/>
      </dsp:txXfrm>
    </dsp:sp>
    <dsp:sp modelId="{1EC7E4B7-EADD-5B4E-A40A-D12963F2EB25}">
      <dsp:nvSpPr>
        <dsp:cNvPr id="0" name=""/>
        <dsp:cNvSpPr/>
      </dsp:nvSpPr>
      <dsp:spPr>
        <a:xfrm>
          <a:off x="0" y="1400958"/>
          <a:ext cx="5838371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syllabus (metadata)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0" y="1400958"/>
        <a:ext cx="5838371" cy="414000"/>
      </dsp:txXfrm>
    </dsp:sp>
    <dsp:sp modelId="{0C5186F9-4AA0-A946-B373-02114AD9353C}">
      <dsp:nvSpPr>
        <dsp:cNvPr id="0" name=""/>
        <dsp:cNvSpPr/>
      </dsp:nvSpPr>
      <dsp:spPr>
        <a:xfrm>
          <a:off x="0" y="1814958"/>
          <a:ext cx="5838371" cy="137475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solidFill>
                <a:schemeClr val="tx1"/>
              </a:solidFill>
            </a:rPr>
            <a:t>Does the learning material specify the developer/author of the learning material?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67110" y="1882068"/>
        <a:ext cx="5704151" cy="1240530"/>
      </dsp:txXfrm>
    </dsp:sp>
    <dsp:sp modelId="{EC3A7E07-1F8E-7F40-B37A-213A0D8A917E}">
      <dsp:nvSpPr>
        <dsp:cNvPr id="0" name=""/>
        <dsp:cNvSpPr/>
      </dsp:nvSpPr>
      <dsp:spPr>
        <a:xfrm>
          <a:off x="0" y="3189708"/>
          <a:ext cx="5838371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syllabus (metadata)</a:t>
          </a:r>
          <a:endParaRPr lang="en-MK" sz="2000" kern="1200" dirty="0">
            <a:solidFill>
              <a:schemeClr val="tx1"/>
            </a:solidFill>
          </a:endParaRPr>
        </a:p>
      </dsp:txBody>
      <dsp:txXfrm>
        <a:off x="0" y="3189708"/>
        <a:ext cx="5838371" cy="414000"/>
      </dsp:txXfrm>
    </dsp:sp>
    <dsp:sp modelId="{83E0C91D-907B-854B-97E6-1DEB1F6BCB77}">
      <dsp:nvSpPr>
        <dsp:cNvPr id="0" name=""/>
        <dsp:cNvSpPr/>
      </dsp:nvSpPr>
      <dsp:spPr>
        <a:xfrm>
          <a:off x="0" y="3603708"/>
          <a:ext cx="5838371" cy="137475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>
              <a:solidFill>
                <a:schemeClr val="tx1"/>
              </a:solidFill>
            </a:rPr>
            <a:t>Does the learning material state the language used?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67110" y="3670818"/>
        <a:ext cx="5704151" cy="1240530"/>
      </dsp:txXfrm>
    </dsp:sp>
    <dsp:sp modelId="{422EAC9D-746F-2041-8C6A-183AD4F6CB69}">
      <dsp:nvSpPr>
        <dsp:cNvPr id="0" name=""/>
        <dsp:cNvSpPr/>
      </dsp:nvSpPr>
      <dsp:spPr>
        <a:xfrm>
          <a:off x="0" y="4978458"/>
          <a:ext cx="5838371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368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 dirty="0">
              <a:solidFill>
                <a:schemeClr val="tx1"/>
              </a:solidFill>
            </a:rPr>
            <a:t>syllabus (metadata)</a:t>
          </a:r>
        </a:p>
      </dsp:txBody>
      <dsp:txXfrm>
        <a:off x="0" y="4978458"/>
        <a:ext cx="5838371" cy="414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9EA6B1-7627-7443-8CBA-02B2AAC6929D}">
      <dsp:nvSpPr>
        <dsp:cNvPr id="0" name=""/>
        <dsp:cNvSpPr/>
      </dsp:nvSpPr>
      <dsp:spPr>
        <a:xfrm>
          <a:off x="0" y="5013"/>
          <a:ext cx="11787413" cy="12729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Does the resource include information regarding whether the access to it implies costs or not?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62141" y="67154"/>
        <a:ext cx="11663131" cy="1148678"/>
      </dsp:txXfrm>
    </dsp:sp>
    <dsp:sp modelId="{F6913D6F-F81C-D743-97A9-860C41E000BF}">
      <dsp:nvSpPr>
        <dsp:cNvPr id="0" name=""/>
        <dsp:cNvSpPr/>
      </dsp:nvSpPr>
      <dsp:spPr>
        <a:xfrm>
          <a:off x="0" y="1277973"/>
          <a:ext cx="11787413" cy="529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4250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MK" sz="2500" kern="1200" dirty="0">
              <a:solidFill>
                <a:schemeClr val="tx1"/>
              </a:solidFill>
            </a:rPr>
            <a:t>syllabus (metadata)</a:t>
          </a:r>
        </a:p>
      </dsp:txBody>
      <dsp:txXfrm>
        <a:off x="0" y="1277973"/>
        <a:ext cx="11787413" cy="529920"/>
      </dsp:txXfrm>
    </dsp:sp>
    <dsp:sp modelId="{9B1BD502-C08D-DF4E-B123-B3497B3F645F}">
      <dsp:nvSpPr>
        <dsp:cNvPr id="0" name=""/>
        <dsp:cNvSpPr/>
      </dsp:nvSpPr>
      <dsp:spPr>
        <a:xfrm>
          <a:off x="0" y="1807893"/>
          <a:ext cx="11787413" cy="12729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Does the learning material include relevant keywords related to the content and structure?</a:t>
          </a:r>
          <a:endParaRPr lang="en-MK" sz="3200" kern="1200" dirty="0">
            <a:solidFill>
              <a:schemeClr val="tx1"/>
            </a:solidFill>
          </a:endParaRPr>
        </a:p>
      </dsp:txBody>
      <dsp:txXfrm>
        <a:off x="62141" y="1870034"/>
        <a:ext cx="11663131" cy="1148678"/>
      </dsp:txXfrm>
    </dsp:sp>
    <dsp:sp modelId="{754901F2-A7E0-DB46-8002-551D065EA70E}">
      <dsp:nvSpPr>
        <dsp:cNvPr id="0" name=""/>
        <dsp:cNvSpPr/>
      </dsp:nvSpPr>
      <dsp:spPr>
        <a:xfrm>
          <a:off x="0" y="3080853"/>
          <a:ext cx="11787413" cy="529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4250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kern="1200" dirty="0">
              <a:solidFill>
                <a:schemeClr val="tx1"/>
              </a:solidFill>
            </a:rPr>
            <a:t>syllabus (metadata)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0" y="3080853"/>
        <a:ext cx="11787413" cy="529920"/>
      </dsp:txXfrm>
    </dsp:sp>
    <dsp:sp modelId="{4A65EE30-D495-9C45-A697-B7C72D234B63}">
      <dsp:nvSpPr>
        <dsp:cNvPr id="0" name=""/>
        <dsp:cNvSpPr/>
      </dsp:nvSpPr>
      <dsp:spPr>
        <a:xfrm>
          <a:off x="0" y="3610773"/>
          <a:ext cx="11787413" cy="12729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solidFill>
                <a:schemeClr val="tx1"/>
              </a:solidFill>
            </a:rPr>
            <a:t>Does the learning material states its delivery method? (live sessions, self-learning, hybrid, face-to-face...)</a:t>
          </a:r>
        </a:p>
      </dsp:txBody>
      <dsp:txXfrm>
        <a:off x="62141" y="3672914"/>
        <a:ext cx="11663131" cy="1148678"/>
      </dsp:txXfrm>
    </dsp:sp>
    <dsp:sp modelId="{BBB02A7D-E466-7444-900D-B57CA164AEB4}">
      <dsp:nvSpPr>
        <dsp:cNvPr id="0" name=""/>
        <dsp:cNvSpPr/>
      </dsp:nvSpPr>
      <dsp:spPr>
        <a:xfrm>
          <a:off x="0" y="4883733"/>
          <a:ext cx="11787413" cy="529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4250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500" kern="1200" dirty="0">
              <a:solidFill>
                <a:schemeClr val="tx1"/>
              </a:solidFill>
            </a:rPr>
            <a:t>syllabus (metadata)</a:t>
          </a:r>
          <a:endParaRPr lang="en-MK" sz="2500" kern="1200" dirty="0">
            <a:solidFill>
              <a:schemeClr val="tx1"/>
            </a:solidFill>
          </a:endParaRPr>
        </a:p>
      </dsp:txBody>
      <dsp:txXfrm>
        <a:off x="0" y="4883733"/>
        <a:ext cx="11787413" cy="5299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4D16ED-7851-B942-A450-01744CF02A8D}">
      <dsp:nvSpPr>
        <dsp:cNvPr id="0" name=""/>
        <dsp:cNvSpPr/>
      </dsp:nvSpPr>
      <dsp:spPr>
        <a:xfrm>
          <a:off x="0" y="68392"/>
          <a:ext cx="10515600" cy="87395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schemeClr val="tx1"/>
              </a:solidFill>
            </a:rPr>
            <a:t>A pair of fresh eyes that will review the learning materials without any cognitive bias</a:t>
          </a:r>
          <a:endParaRPr lang="en-MK" sz="2200" kern="1200" dirty="0">
            <a:solidFill>
              <a:schemeClr val="tx1"/>
            </a:solidFill>
          </a:endParaRPr>
        </a:p>
      </dsp:txBody>
      <dsp:txXfrm>
        <a:off x="42663" y="111055"/>
        <a:ext cx="10430274" cy="788627"/>
      </dsp:txXfrm>
    </dsp:sp>
    <dsp:sp modelId="{1E9370BE-485A-4046-BB9B-D00ADE1898FC}">
      <dsp:nvSpPr>
        <dsp:cNvPr id="0" name=""/>
        <dsp:cNvSpPr/>
      </dsp:nvSpPr>
      <dsp:spPr>
        <a:xfrm>
          <a:off x="0" y="1005705"/>
          <a:ext cx="10515600" cy="87395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Evaluate the learning materials quality and suggest improvements using an objective and independent perspective</a:t>
          </a:r>
          <a:endParaRPr lang="en-MK" sz="2200" kern="1200">
            <a:solidFill>
              <a:schemeClr val="tx1"/>
            </a:solidFill>
          </a:endParaRPr>
        </a:p>
      </dsp:txBody>
      <dsp:txXfrm>
        <a:off x="42663" y="1048368"/>
        <a:ext cx="10430274" cy="788627"/>
      </dsp:txXfrm>
    </dsp:sp>
    <dsp:sp modelId="{6E49DE31-E7ED-1E4B-9209-2EF0E8009D45}">
      <dsp:nvSpPr>
        <dsp:cNvPr id="0" name=""/>
        <dsp:cNvSpPr/>
      </dsp:nvSpPr>
      <dsp:spPr>
        <a:xfrm>
          <a:off x="0" y="1879659"/>
          <a:ext cx="10515600" cy="592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700" kern="1200" dirty="0">
              <a:solidFill>
                <a:schemeClr val="tx1"/>
              </a:solidFill>
            </a:rPr>
            <a:t>can use the QA guidelines and checklists</a:t>
          </a:r>
          <a:endParaRPr lang="en-MK" sz="1700" kern="1200" dirty="0">
            <a:solidFill>
              <a:schemeClr val="tx1"/>
            </a:solidFill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700" kern="1200">
              <a:solidFill>
                <a:schemeClr val="tx1"/>
              </a:solidFill>
            </a:rPr>
            <a:t>should be encouraged to perform in-depth review process</a:t>
          </a:r>
          <a:endParaRPr lang="en-MK" sz="1700" kern="1200">
            <a:solidFill>
              <a:schemeClr val="tx1"/>
            </a:solidFill>
          </a:endParaRPr>
        </a:p>
      </dsp:txBody>
      <dsp:txXfrm>
        <a:off x="0" y="1879659"/>
        <a:ext cx="10515600" cy="592020"/>
      </dsp:txXfrm>
    </dsp:sp>
    <dsp:sp modelId="{00C92CBF-CBD8-6742-9E54-A745E2898A83}">
      <dsp:nvSpPr>
        <dsp:cNvPr id="0" name=""/>
        <dsp:cNvSpPr/>
      </dsp:nvSpPr>
      <dsp:spPr>
        <a:xfrm>
          <a:off x="0" y="2471678"/>
          <a:ext cx="10515600" cy="87395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>
              <a:solidFill>
                <a:schemeClr val="tx1"/>
              </a:solidFill>
            </a:rPr>
            <a:t>High impact recommendations in the QA review report should be resolved as soon as possible</a:t>
          </a:r>
          <a:endParaRPr lang="en-MK" sz="2200" kern="1200">
            <a:solidFill>
              <a:schemeClr val="tx1"/>
            </a:solidFill>
          </a:endParaRPr>
        </a:p>
      </dsp:txBody>
      <dsp:txXfrm>
        <a:off x="42663" y="2514341"/>
        <a:ext cx="10430274" cy="788627"/>
      </dsp:txXfrm>
    </dsp:sp>
    <dsp:sp modelId="{0048950C-67F0-634C-8202-F9D59A3D2762}">
      <dsp:nvSpPr>
        <dsp:cNvPr id="0" name=""/>
        <dsp:cNvSpPr/>
      </dsp:nvSpPr>
      <dsp:spPr>
        <a:xfrm>
          <a:off x="0" y="3408992"/>
          <a:ext cx="10515600" cy="87395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schemeClr val="bg1"/>
              </a:solidFill>
            </a:rPr>
            <a:t>Lower-level improvement recommendations can be considered as relevant input for the continuous improvement step</a:t>
          </a:r>
          <a:endParaRPr lang="en-MK" sz="2200" kern="1200" dirty="0">
            <a:solidFill>
              <a:schemeClr val="bg1"/>
            </a:solidFill>
          </a:endParaRPr>
        </a:p>
      </dsp:txBody>
      <dsp:txXfrm>
        <a:off x="42663" y="3451655"/>
        <a:ext cx="10430274" cy="7886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57A24-9AEF-A84B-82A0-71F3D6381410}" type="datetimeFigureOut">
              <a:rPr lang="en-GB" smtClean="0"/>
              <a:t>01/10/2024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687CF-8551-C24C-94B5-E8ADFDF5B4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13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1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2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3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4_Diapositiva titolo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 dirty="0"/>
              <a:t>WP2 T3 | FAIR-by-Design </a:t>
            </a:r>
            <a:r>
              <a:rPr lang="en-US" dirty="0" err="1"/>
              <a:t>ToT</a:t>
            </a:r>
            <a:r>
              <a:rPr lang="en-US" dirty="0"/>
              <a:t> | Day 2</a:t>
            </a:r>
            <a:endParaRPr lang="it-I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Intestazione sezione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>‹#›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7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dt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5281/zenodo.8305482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GB" dirty="0"/>
              <a:t>Quality Assurance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dirty="0"/>
              <a:t>Skills4EOSC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48A1-DFC4-4948-B15B-8377E263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036D0-3754-8E4A-A2D2-C8FF2CA6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QA is an </a:t>
            </a:r>
            <a:r>
              <a:rPr lang="en-GB" dirty="0">
                <a:solidFill>
                  <a:schemeClr val="accent4"/>
                </a:solidFill>
              </a:rPr>
              <a:t>essential step</a:t>
            </a:r>
            <a:r>
              <a:rPr lang="en-GB" dirty="0"/>
              <a:t> that ensures high-quality and </a:t>
            </a:r>
            <a:r>
              <a:rPr lang="en-GB" dirty="0" err="1"/>
              <a:t>FAIRness</a:t>
            </a:r>
            <a:r>
              <a:rPr lang="en-GB" dirty="0"/>
              <a:t> </a:t>
            </a:r>
          </a:p>
          <a:p>
            <a:r>
              <a:rPr lang="en-GB" dirty="0"/>
              <a:t>Use the </a:t>
            </a:r>
            <a:r>
              <a:rPr lang="en-GB" dirty="0">
                <a:solidFill>
                  <a:schemeClr val="accent1"/>
                </a:solidFill>
              </a:rPr>
              <a:t>QA guidelines and checklists</a:t>
            </a:r>
          </a:p>
          <a:p>
            <a:r>
              <a:rPr lang="en-GB" dirty="0"/>
              <a:t>Engage an </a:t>
            </a:r>
            <a:r>
              <a:rPr lang="en-GB" dirty="0">
                <a:solidFill>
                  <a:schemeClr val="accent2"/>
                </a:solidFill>
              </a:rPr>
              <a:t>external QA reviewer</a:t>
            </a:r>
          </a:p>
          <a:p>
            <a:r>
              <a:rPr lang="en-GB" dirty="0"/>
              <a:t>QA output </a:t>
            </a:r>
            <a:r>
              <a:rPr lang="en-GB" dirty="0">
                <a:solidFill>
                  <a:schemeClr val="accent3"/>
                </a:solidFill>
              </a:rPr>
              <a:t>triggers the continuous improvement process</a:t>
            </a:r>
            <a:r>
              <a:rPr lang="en-GB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10926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en-GB" dirty="0"/>
              <a:t>Thank you!</a:t>
            </a:r>
            <a:br>
              <a:rPr lang="en-GB" dirty="0"/>
            </a:br>
            <a:r>
              <a:rPr lang="en-GB" dirty="0"/>
              <a:t>Any questions before we move on?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it-IT" dirty="0"/>
          </a:p>
          <a:p>
            <a:pPr>
              <a:defRPr/>
            </a:pPr>
            <a:r>
              <a:rPr lang="it-IT" dirty="0" err="1"/>
              <a:t>sonja.filiposka@finki.ukim.mk</a:t>
            </a:r>
            <a:endParaRPr lang="it-IT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7C78-69BC-6148-8F76-BB2F0DD0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Self-Check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AA8F-F206-DF45-A432-83929B7E1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 is </a:t>
            </a:r>
            <a:r>
              <a:rPr lang="en-GB" dirty="0">
                <a:solidFill>
                  <a:schemeClr val="accent4"/>
                </a:solidFill>
              </a:rPr>
              <a:t>imperative</a:t>
            </a:r>
            <a:r>
              <a:rPr lang="en-GB" dirty="0"/>
              <a:t> that you first go through a self-check phase to ensure everything is as intended</a:t>
            </a:r>
          </a:p>
          <a:p>
            <a:r>
              <a:rPr lang="en-GB" dirty="0"/>
              <a:t>use the </a:t>
            </a:r>
            <a:r>
              <a:rPr lang="en-GB" dirty="0">
                <a:hlinkClick r:id="rId2"/>
              </a:rPr>
              <a:t>QA guidelines and checklists developed by Skills4EOSC</a:t>
            </a:r>
            <a:endParaRPr lang="en-GB" dirty="0"/>
          </a:p>
          <a:p>
            <a:pPr lvl="1"/>
            <a:r>
              <a:rPr lang="en-GB" dirty="0">
                <a:solidFill>
                  <a:schemeClr val="accent1"/>
                </a:solidFill>
              </a:rPr>
              <a:t>General QA checklist </a:t>
            </a:r>
          </a:p>
          <a:p>
            <a:pPr lvl="2"/>
            <a:r>
              <a:rPr lang="en-GB" dirty="0"/>
              <a:t>focuses on the learning materials content and analyses it from a learners' perspective</a:t>
            </a:r>
          </a:p>
          <a:p>
            <a:pPr lvl="1"/>
            <a:r>
              <a:rPr lang="en-GB" dirty="0">
                <a:solidFill>
                  <a:schemeClr val="accent2"/>
                </a:solidFill>
              </a:rPr>
              <a:t>FAIR-by-Design QA checklist </a:t>
            </a:r>
          </a:p>
          <a:p>
            <a:pPr lvl="2"/>
            <a:r>
              <a:rPr lang="en-GB" dirty="0"/>
              <a:t>focuses on the FAIR aspects of the learning materials and requirements imposed with the use of the methodology</a:t>
            </a:r>
          </a:p>
          <a:p>
            <a:pPr lvl="1"/>
            <a:r>
              <a:rPr lang="en-GB" dirty="0">
                <a:solidFill>
                  <a:schemeClr val="accent3"/>
                </a:solidFill>
              </a:rPr>
              <a:t>ELSI QA checklist</a:t>
            </a:r>
          </a:p>
          <a:p>
            <a:pPr lvl="2"/>
            <a:r>
              <a:rPr lang="en-GB" dirty="0"/>
              <a:t>Focuses on the Ethical, Legal and Societal Issues</a:t>
            </a:r>
          </a:p>
          <a:p>
            <a:pPr lvl="2"/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525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5A44F-9DB2-D494-0840-0B3AABC10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/>
              <a:t>Essential vs optional indicators</a:t>
            </a:r>
          </a:p>
        </p:txBody>
      </p:sp>
      <p:graphicFrame>
        <p:nvGraphicFramePr>
          <p:cNvPr id="5" name="Content Placeholder 4" descr="Essential&#13;&#10;Essential indicator must be achieved to pass the checklist&#13;&#10;Optional indicator is a good to have feature that increases your quality in the respective checklist area&#13;&#10;">
            <a:extLst>
              <a:ext uri="{FF2B5EF4-FFF2-40B4-BE49-F238E27FC236}">
                <a16:creationId xmlns:a16="http://schemas.microsoft.com/office/drawing/2014/main" id="{0EE54ADD-635B-6EAD-8FA6-D0F4BA08D4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828516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49656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E1C74-715F-504D-93B7-6303E43D5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9020"/>
            <a:ext cx="10515600" cy="1325563"/>
          </a:xfrm>
        </p:spPr>
        <p:txBody>
          <a:bodyPr/>
          <a:lstStyle/>
          <a:p>
            <a:r>
              <a:rPr lang="en-GB" dirty="0"/>
              <a:t>General QA Essentials 1/2</a:t>
            </a:r>
          </a:p>
        </p:txBody>
      </p:sp>
      <p:graphicFrame>
        <p:nvGraphicFramePr>
          <p:cNvPr id="6" name="Diagram 5" descr="Does the learning material title clearly describe what it offers?&#13;&#10;&#9;syllabus (metadata)&#13;&#10;Does the learning material clearly state its target audience?&#13;&#10;&#9;syllabus (metadata)&#13;&#10;Does the learning material state the level of expertise it is required from its audience?&#13;&#10;&#9;syllabus (metadata)&#13;&#10;">
            <a:extLst>
              <a:ext uri="{FF2B5EF4-FFF2-40B4-BE49-F238E27FC236}">
                <a16:creationId xmlns:a16="http://schemas.microsoft.com/office/drawing/2014/main" id="{57BAAC18-1861-C144-815C-D48CFEF2F6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0162125"/>
              </p:ext>
            </p:extLst>
          </p:nvPr>
        </p:nvGraphicFramePr>
        <p:xfrm>
          <a:off x="94343" y="859973"/>
          <a:ext cx="5751286" cy="55639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 descr="Does the learning material state the date when it was published and/or the date of the newest version?&#13;&#10;&#9;syllabus (metadata)&#13;&#10;Does the learning material specify the developer/author of the learning material?&#13;&#10;&#9;syllabus&#13;&#10;Does the learning material state the language used?&#13;&#10;&#9;syllabus (metadata)&#13;&#10;">
            <a:extLst>
              <a:ext uri="{FF2B5EF4-FFF2-40B4-BE49-F238E27FC236}">
                <a16:creationId xmlns:a16="http://schemas.microsoft.com/office/drawing/2014/main" id="{91F2C0D6-151E-6E42-97E5-1CD69178CE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2122247"/>
              </p:ext>
            </p:extLst>
          </p:nvPr>
        </p:nvGraphicFramePr>
        <p:xfrm>
          <a:off x="6259286" y="932638"/>
          <a:ext cx="583837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241779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C8370-D183-A144-AFE0-AD30A45F5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8410"/>
            <a:ext cx="10515600" cy="1325563"/>
          </a:xfrm>
        </p:spPr>
        <p:txBody>
          <a:bodyPr/>
          <a:lstStyle/>
          <a:p>
            <a:r>
              <a:rPr lang="en-GB" dirty="0"/>
              <a:t>General QA Essentials 2/2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A8EC72E-0846-EFC2-588E-220472E0DD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MK"/>
          </a:p>
        </p:txBody>
      </p:sp>
      <p:graphicFrame>
        <p:nvGraphicFramePr>
          <p:cNvPr id="6" name="Diagram 5" descr="Does the resource include information regarding whether the access to it implies costs or not?&#13;&#10;&#9;syllabus (metadata)&#13;&#10;Does the learning material include relevant keywords related to the content and structure?&#13;&#10;&#9;syllabus (metadata)&#13;&#10;Does the learning material states its delivery method? (live sessions, self-learning, hybrid, face-to-face...)&#13;&#10;&#9;syllabus (metadata)&#13;&#10;">
            <a:extLst>
              <a:ext uri="{FF2B5EF4-FFF2-40B4-BE49-F238E27FC236}">
                <a16:creationId xmlns:a16="http://schemas.microsoft.com/office/drawing/2014/main" id="{E8ED31B1-888A-8F43-977D-63545A6AA8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58276484"/>
              </p:ext>
            </p:extLst>
          </p:nvPr>
        </p:nvGraphicFramePr>
        <p:xfrm>
          <a:off x="277586" y="1092388"/>
          <a:ext cx="11787414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76677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DB509-E2EF-CC46-835B-A33DD4F83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24" y="-174811"/>
            <a:ext cx="10515600" cy="1325563"/>
          </a:xfrm>
        </p:spPr>
        <p:txBody>
          <a:bodyPr/>
          <a:lstStyle/>
          <a:p>
            <a:r>
              <a:rPr lang="en-GB" dirty="0"/>
              <a:t>FAIR-by-Design QA Checklist - Essentials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31F5192-E22D-024A-A65B-4D55E3A5A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7639840"/>
              </p:ext>
            </p:extLst>
          </p:nvPr>
        </p:nvGraphicFramePr>
        <p:xfrm>
          <a:off x="94593" y="1051034"/>
          <a:ext cx="11950262" cy="5268122"/>
        </p:xfrm>
        <a:graphic>
          <a:graphicData uri="http://schemas.openxmlformats.org/drawingml/2006/table">
            <a:tbl>
              <a:tblPr firstRow="1" firstCol="1">
                <a:tableStyleId>{284E427A-3D55-4303-BF80-6455036E1DE7}</a:tableStyleId>
              </a:tblPr>
              <a:tblGrid>
                <a:gridCol w="933219">
                  <a:extLst>
                    <a:ext uri="{9D8B030D-6E8A-4147-A177-3AD203B41FA5}">
                      <a16:colId xmlns:a16="http://schemas.microsoft.com/office/drawing/2014/main" val="2336361042"/>
                    </a:ext>
                  </a:extLst>
                </a:gridCol>
                <a:gridCol w="879692">
                  <a:extLst>
                    <a:ext uri="{9D8B030D-6E8A-4147-A177-3AD203B41FA5}">
                      <a16:colId xmlns:a16="http://schemas.microsoft.com/office/drawing/2014/main" val="3674564840"/>
                    </a:ext>
                  </a:extLst>
                </a:gridCol>
                <a:gridCol w="789333">
                  <a:extLst>
                    <a:ext uri="{9D8B030D-6E8A-4147-A177-3AD203B41FA5}">
                      <a16:colId xmlns:a16="http://schemas.microsoft.com/office/drawing/2014/main" val="3343196007"/>
                    </a:ext>
                  </a:extLst>
                </a:gridCol>
                <a:gridCol w="9348018">
                  <a:extLst>
                    <a:ext uri="{9D8B030D-6E8A-4147-A177-3AD203B41FA5}">
                      <a16:colId xmlns:a16="http://schemas.microsoft.com/office/drawing/2014/main" val="358400103"/>
                    </a:ext>
                  </a:extLst>
                </a:gridCol>
              </a:tblGrid>
              <a:tr h="72915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Essential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Stage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FAIR aspect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CHECKLIST QUESTION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2347784"/>
                  </a:ext>
                </a:extLst>
              </a:tr>
              <a:tr h="43063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Prepare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Is the RDA minimal (or domain specific) metadata schema used for the learning material description?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8058248"/>
                  </a:ext>
                </a:extLst>
              </a:tr>
              <a:tr h="43063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If applicable, is there clear attribution for all reused resources with compatible licenses?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1130073"/>
                  </a:ext>
                </a:extLst>
              </a:tr>
              <a:tr h="72915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Design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Has the learning resource been made available for use by defining a permissible license or policy information that allows derivations?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276028"/>
                  </a:ext>
                </a:extLst>
              </a:tr>
              <a:tr h="72915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Is your resource available in open file formats which are tool agnostic and compatible with a wide variety of existing software?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694510"/>
                  </a:ext>
                </a:extLst>
              </a:tr>
              <a:tr h="43063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F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Is metadata for the resource provided in both human- and machine-readable format (e.g. JSON, XML or YAML?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0594901"/>
                  </a:ext>
                </a:extLst>
              </a:tr>
              <a:tr h="67904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Produce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Has an accessibility checker tool been utilised to improve the accessibility of all learning resource files (PDF, HTML, video, etc.)?</a:t>
                      </a:r>
                      <a:endParaRPr lang="en-GB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7000947"/>
                  </a:ext>
                </a:extLst>
              </a:tr>
              <a:tr h="67904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Is the complete learning resource (including instructors info) registered or indexed in at least one searchable repository? Is it in a FAIR repository?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9651764"/>
                  </a:ext>
                </a:extLst>
              </a:tr>
              <a:tr h="43063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Publish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Are access rules (authentication &amp; authorisation) implemented for the learning resource?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22599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1986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8CF8E-41DC-BF7F-D8A0-86F8DC8B6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K" dirty="0"/>
              <a:t>ELSI QA Essentials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57A97-B51E-366A-B7C3-688E385036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b="0" i="0" dirty="0">
                <a:effectLst/>
                <a:latin typeface="Roboto" panose="02000000000000000000" pitchFamily="2" charset="0"/>
              </a:rPr>
              <a:t>Does the resource provide or refer to </a:t>
            </a:r>
            <a:r>
              <a:rPr lang="en-GB" b="0" i="0" dirty="0">
                <a:solidFill>
                  <a:schemeClr val="accent4"/>
                </a:solidFill>
                <a:effectLst/>
                <a:latin typeface="Roboto" panose="02000000000000000000" pitchFamily="2" charset="0"/>
              </a:rPr>
              <a:t>Terms of Service</a:t>
            </a:r>
            <a:r>
              <a:rPr lang="en-GB" b="0" i="0" dirty="0">
                <a:effectLst/>
                <a:latin typeface="Roboto" panose="02000000000000000000" pitchFamily="2" charset="0"/>
              </a:rPr>
              <a:t> (</a:t>
            </a:r>
            <a:r>
              <a:rPr lang="en-GB" b="0" i="0" dirty="0" err="1">
                <a:effectLst/>
                <a:latin typeface="Roboto" panose="02000000000000000000" pitchFamily="2" charset="0"/>
              </a:rPr>
              <a:t>ToS</a:t>
            </a:r>
            <a:r>
              <a:rPr lang="en-GB" b="0" i="0" dirty="0">
                <a:effectLst/>
                <a:latin typeface="Roboto" panose="02000000000000000000" pitchFamily="2" charset="0"/>
              </a:rPr>
              <a:t>)? If so, is the </a:t>
            </a:r>
            <a:r>
              <a:rPr lang="en-GB" b="0" i="0" dirty="0" err="1">
                <a:effectLst/>
                <a:latin typeface="Roboto" panose="02000000000000000000" pitchFamily="2" charset="0"/>
              </a:rPr>
              <a:t>ToS</a:t>
            </a:r>
            <a:r>
              <a:rPr lang="en-GB" b="0" i="0" dirty="0">
                <a:effectLst/>
                <a:latin typeface="Roboto" panose="02000000000000000000" pitchFamily="2" charset="0"/>
              </a:rPr>
              <a:t> versioned?</a:t>
            </a:r>
          </a:p>
          <a:p>
            <a:r>
              <a:rPr lang="en-GB" b="0" i="0" dirty="0">
                <a:effectLst/>
                <a:latin typeface="Roboto" panose="02000000000000000000" pitchFamily="2" charset="0"/>
              </a:rPr>
              <a:t>Is the </a:t>
            </a:r>
            <a:r>
              <a:rPr lang="en-GB" b="0" i="0" dirty="0">
                <a:solidFill>
                  <a:schemeClr val="accent2"/>
                </a:solidFill>
                <a:effectLst/>
                <a:latin typeface="Roboto" panose="02000000000000000000" pitchFamily="2" charset="0"/>
              </a:rPr>
              <a:t>IP owner</a:t>
            </a:r>
            <a:r>
              <a:rPr lang="en-GB" b="0" i="0" dirty="0">
                <a:effectLst/>
                <a:latin typeface="Roboto" panose="02000000000000000000" pitchFamily="2" charset="0"/>
              </a:rPr>
              <a:t> identified? Is the identity of the author / inventor or other IP originator identified?</a:t>
            </a:r>
            <a:endParaRPr lang="en-GB" dirty="0">
              <a:latin typeface="Roboto" panose="02000000000000000000" pitchFamily="2" charset="0"/>
            </a:endParaRPr>
          </a:p>
          <a:p>
            <a:r>
              <a:rPr lang="en-GB" b="0" i="0" dirty="0">
                <a:effectLst/>
                <a:latin typeface="Roboto" panose="02000000000000000000" pitchFamily="2" charset="0"/>
              </a:rPr>
              <a:t>Does the resource provide the standard </a:t>
            </a:r>
            <a:r>
              <a:rPr lang="en-GB" b="0" i="0" dirty="0">
                <a:solidFill>
                  <a:schemeClr val="accent1"/>
                </a:solidFill>
                <a:effectLst/>
                <a:latin typeface="Roboto" panose="02000000000000000000" pitchFamily="2" charset="0"/>
              </a:rPr>
              <a:t>licences used</a:t>
            </a:r>
            <a:r>
              <a:rPr lang="en-GB" b="0" i="0" dirty="0">
                <a:effectLst/>
                <a:latin typeface="Roboto" panose="02000000000000000000" pitchFamily="2" charset="0"/>
              </a:rPr>
              <a:t>?</a:t>
            </a:r>
          </a:p>
          <a:p>
            <a:r>
              <a:rPr lang="en-GB" b="0" i="0" dirty="0">
                <a:effectLst/>
                <a:latin typeface="Roboto" panose="02000000000000000000" pitchFamily="2" charset="0"/>
              </a:rPr>
              <a:t>Does the resource provide a </a:t>
            </a:r>
            <a:r>
              <a:rPr lang="en-GB" b="0" i="0" dirty="0">
                <a:solidFill>
                  <a:schemeClr val="accent4"/>
                </a:solidFill>
                <a:effectLst/>
                <a:latin typeface="Roboto" panose="02000000000000000000" pitchFamily="2" charset="0"/>
              </a:rPr>
              <a:t>machine and human readable version of the licence</a:t>
            </a:r>
            <a:r>
              <a:rPr lang="en-GB" b="0" i="0" dirty="0">
                <a:effectLst/>
                <a:latin typeface="Roboto" panose="02000000000000000000" pitchFamily="2" charset="0"/>
              </a:rPr>
              <a:t>?</a:t>
            </a:r>
            <a:endParaRPr lang="en-GB" dirty="0">
              <a:latin typeface="Roboto" panose="02000000000000000000" pitchFamily="2" charset="0"/>
            </a:endParaRPr>
          </a:p>
          <a:p>
            <a:r>
              <a:rPr lang="en-GB" b="0" i="0" dirty="0">
                <a:effectLst/>
                <a:latin typeface="Roboto" panose="02000000000000000000" pitchFamily="2" charset="0"/>
              </a:rPr>
              <a:t>Are the </a:t>
            </a:r>
            <a:r>
              <a:rPr lang="en-GB" b="0" i="0" dirty="0">
                <a:solidFill>
                  <a:schemeClr val="accent2"/>
                </a:solidFill>
                <a:effectLst/>
                <a:latin typeface="Roboto" panose="02000000000000000000" pitchFamily="2" charset="0"/>
              </a:rPr>
              <a:t>licences used interoperable </a:t>
            </a:r>
            <a:r>
              <a:rPr lang="en-GB" b="0" i="0" dirty="0">
                <a:effectLst/>
                <a:latin typeface="Roboto" panose="02000000000000000000" pitchFamily="2" charset="0"/>
              </a:rPr>
              <a:t>with each other?</a:t>
            </a:r>
          </a:p>
          <a:p>
            <a:r>
              <a:rPr lang="en-GB" b="0" i="0" dirty="0">
                <a:effectLst/>
                <a:latin typeface="Roboto" panose="02000000000000000000" pitchFamily="2" charset="0"/>
              </a:rPr>
              <a:t>Is there </a:t>
            </a:r>
            <a:r>
              <a:rPr lang="en-GB" b="0" i="0" dirty="0">
                <a:solidFill>
                  <a:schemeClr val="accent1"/>
                </a:solidFill>
                <a:effectLst/>
                <a:latin typeface="Roboto" panose="02000000000000000000" pitchFamily="2" charset="0"/>
              </a:rPr>
              <a:t>attribution</a:t>
            </a:r>
            <a:r>
              <a:rPr lang="en-GB" b="0" i="0" dirty="0">
                <a:effectLst/>
                <a:latin typeface="Roboto" panose="02000000000000000000" pitchFamily="2" charset="0"/>
              </a:rPr>
              <a:t> to the data source?</a:t>
            </a:r>
            <a:endParaRPr lang="en-GB" dirty="0">
              <a:latin typeface="Roboto" panose="02000000000000000000" pitchFamily="2" charset="0"/>
            </a:endParaRPr>
          </a:p>
          <a:p>
            <a:r>
              <a:rPr lang="en-GB" b="0" i="0" dirty="0">
                <a:effectLst/>
                <a:latin typeface="Roboto" panose="02000000000000000000" pitchFamily="2" charset="0"/>
              </a:rPr>
              <a:t>Is data </a:t>
            </a:r>
            <a:r>
              <a:rPr lang="en-GB" b="0" i="0" dirty="0">
                <a:solidFill>
                  <a:schemeClr val="accent4"/>
                </a:solidFill>
                <a:effectLst/>
                <a:latin typeface="Roboto" panose="02000000000000000000" pitchFamily="2" charset="0"/>
              </a:rPr>
              <a:t>provenance</a:t>
            </a:r>
            <a:r>
              <a:rPr lang="en-GB" b="0" i="0" dirty="0">
                <a:effectLst/>
                <a:latin typeface="Roboto" panose="02000000000000000000" pitchFamily="2" charset="0"/>
              </a:rPr>
              <a:t> provided?</a:t>
            </a:r>
            <a:endParaRPr lang="en-MK" dirty="0"/>
          </a:p>
        </p:txBody>
      </p:sp>
    </p:spTree>
    <p:extLst>
      <p:ext uri="{BB962C8B-B14F-4D97-AF65-F5344CB8AC3E}">
        <p14:creationId xmlns:p14="http://schemas.microsoft.com/office/powerpoint/2010/main" val="3665343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A0234-2FA8-6D4E-9E71-402045FFC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External QA</a:t>
            </a:r>
          </a:p>
        </p:txBody>
      </p:sp>
      <p:graphicFrame>
        <p:nvGraphicFramePr>
          <p:cNvPr id="5" name="Content Placeholder 4" descr="A pair of fresh eyes that will review the learning materials without any cognitive bias&#13;&#10;Evaluate the learning materials quality and suggest improvements using an objective and independent perspective&#13;&#10;&#9;can use the T2.4 QA guidelines and checklists&#13;&#10;&#9;should be encouraged to perform in-depth review process&#13;&#10;High impact recommendations in the QA review report should be resolved as soon as possible&#13;&#10;Lower level improvement recommendations can be taken into account as relevant input for the continuous improvement step">
            <a:extLst>
              <a:ext uri="{FF2B5EF4-FFF2-40B4-BE49-F238E27FC236}">
                <a16:creationId xmlns:a16="http://schemas.microsoft.com/office/drawing/2014/main" id="{395F226A-8BD8-A644-95C4-3417F28395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326421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99304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2F06B-3005-BA4D-9E66-E8A231659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Learner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4DACF-6559-9348-9ACB-C732C2E26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Ensure that the </a:t>
            </a:r>
            <a:r>
              <a:rPr lang="en-GB" dirty="0">
                <a:solidFill>
                  <a:schemeClr val="accent1"/>
                </a:solidFill>
              </a:rPr>
              <a:t>learners can access and use the content</a:t>
            </a:r>
          </a:p>
          <a:p>
            <a:pPr lvl="1"/>
            <a:r>
              <a:rPr lang="en-GB" dirty="0"/>
              <a:t>For instructor-led trainings and courses this must be done </a:t>
            </a:r>
            <a:r>
              <a:rPr lang="en-GB" dirty="0">
                <a:solidFill>
                  <a:schemeClr val="accent3"/>
                </a:solidFill>
              </a:rPr>
              <a:t>before the scheduled training</a:t>
            </a:r>
            <a:r>
              <a:rPr lang="en-GB" dirty="0"/>
              <a:t> takes place</a:t>
            </a:r>
          </a:p>
          <a:p>
            <a:r>
              <a:rPr lang="en-GB" dirty="0">
                <a:solidFill>
                  <a:schemeClr val="accent2"/>
                </a:solidFill>
              </a:rPr>
              <a:t>Assume the role of a learner and test everything</a:t>
            </a:r>
            <a:endParaRPr lang="en-GB" dirty="0"/>
          </a:p>
          <a:p>
            <a:r>
              <a:rPr lang="en-GB" dirty="0"/>
              <a:t>Any identified problems should be </a:t>
            </a:r>
            <a:r>
              <a:rPr lang="en-GB" dirty="0">
                <a:solidFill>
                  <a:schemeClr val="accent4"/>
                </a:solidFill>
              </a:rPr>
              <a:t>resolved as soon as possible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950535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1315</TotalTime>
  <Words>747</Words>
  <Application>Microsoft Macintosh PowerPoint</Application>
  <DocSecurity>0</DocSecurity>
  <PresentationFormat>Widescreen</PresentationFormat>
  <Paragraphs>102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Quicksand</vt:lpstr>
      <vt:lpstr>Calibri</vt:lpstr>
      <vt:lpstr>Quicksand SemiBold</vt:lpstr>
      <vt:lpstr>Roboto</vt:lpstr>
      <vt:lpstr>Arial</vt:lpstr>
      <vt:lpstr>Tema di Office</vt:lpstr>
      <vt:lpstr>Quality Assurance</vt:lpstr>
      <vt:lpstr>Self-Check QA</vt:lpstr>
      <vt:lpstr>Essential vs optional indicators</vt:lpstr>
      <vt:lpstr>General QA Essentials 1/2</vt:lpstr>
      <vt:lpstr>General QA Essentials 2/2</vt:lpstr>
      <vt:lpstr>FAIR-by-Design QA Checklist - Essentials</vt:lpstr>
      <vt:lpstr>ELSI QA Essentials</vt:lpstr>
      <vt:lpstr>External QA</vt:lpstr>
      <vt:lpstr>Learner QA</vt:lpstr>
      <vt:lpstr>Summary</vt:lpstr>
      <vt:lpstr>Thank you! Any questions before we move on?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cp:lastModifiedBy>Sonja Filiposka</cp:lastModifiedBy>
  <cp:revision>61</cp:revision>
  <dcterms:created xsi:type="dcterms:W3CDTF">2022-09-22T13:19:16Z</dcterms:created>
  <dcterms:modified xsi:type="dcterms:W3CDTF">2024-10-01T07:51:22Z</dcterms:modified>
  <cp:category/>
  <dc:identifier/>
  <cp:contentStatus/>
  <dc:language/>
  <cp:version/>
</cp:coreProperties>
</file>